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58" r:id="rId1"/>
  </p:sldMasterIdLst>
  <p:notesMasterIdLst>
    <p:notesMasterId r:id="rId51"/>
  </p:notesMasterIdLst>
  <p:sldIdLst>
    <p:sldId id="256" r:id="rId2"/>
    <p:sldId id="258" r:id="rId3"/>
    <p:sldId id="259" r:id="rId4"/>
    <p:sldId id="260" r:id="rId5"/>
    <p:sldId id="465" r:id="rId6"/>
    <p:sldId id="466" r:id="rId7"/>
    <p:sldId id="410" r:id="rId8"/>
    <p:sldId id="411" r:id="rId9"/>
    <p:sldId id="467" r:id="rId10"/>
    <p:sldId id="408" r:id="rId11"/>
    <p:sldId id="468" r:id="rId12"/>
    <p:sldId id="469" r:id="rId13"/>
    <p:sldId id="470" r:id="rId14"/>
    <p:sldId id="471" r:id="rId15"/>
    <p:sldId id="303" r:id="rId16"/>
    <p:sldId id="472" r:id="rId17"/>
    <p:sldId id="473" r:id="rId18"/>
    <p:sldId id="476" r:id="rId19"/>
    <p:sldId id="475" r:id="rId20"/>
    <p:sldId id="477" r:id="rId21"/>
    <p:sldId id="479" r:id="rId22"/>
    <p:sldId id="478" r:id="rId23"/>
    <p:sldId id="481" r:id="rId24"/>
    <p:sldId id="482" r:id="rId25"/>
    <p:sldId id="483" r:id="rId26"/>
    <p:sldId id="480" r:id="rId27"/>
    <p:sldId id="484" r:id="rId28"/>
    <p:sldId id="485" r:id="rId29"/>
    <p:sldId id="486" r:id="rId30"/>
    <p:sldId id="487" r:id="rId31"/>
    <p:sldId id="488" r:id="rId32"/>
    <p:sldId id="489" r:id="rId33"/>
    <p:sldId id="490" r:id="rId34"/>
    <p:sldId id="492" r:id="rId35"/>
    <p:sldId id="491" r:id="rId36"/>
    <p:sldId id="493" r:id="rId37"/>
    <p:sldId id="494" r:id="rId38"/>
    <p:sldId id="495" r:id="rId39"/>
    <p:sldId id="503" r:id="rId40"/>
    <p:sldId id="504" r:id="rId41"/>
    <p:sldId id="497" r:id="rId42"/>
    <p:sldId id="498" r:id="rId43"/>
    <p:sldId id="474" r:id="rId44"/>
    <p:sldId id="496" r:id="rId45"/>
    <p:sldId id="499" r:id="rId46"/>
    <p:sldId id="500" r:id="rId47"/>
    <p:sldId id="501" r:id="rId48"/>
    <p:sldId id="502" r:id="rId49"/>
    <p:sldId id="270" r:id="rId50"/>
  </p:sldIdLst>
  <p:sldSz cx="9144000" cy="5143500" type="screen16x9"/>
  <p:notesSz cx="6858000" cy="9144000"/>
  <p:embeddedFontLst>
    <p:embeddedFont>
      <p:font typeface="Atkinson Hyperlegible" pitchFamily="2" charset="0"/>
      <p:regular r:id="rId52"/>
      <p:bold r:id="rId53"/>
      <p:italic r:id="rId54"/>
      <p:boldItalic r:id="rId55"/>
    </p:embeddedFont>
    <p:embeddedFont>
      <p:font typeface="Calibri" panose="020F0502020204030204" pitchFamily="34" charset="0"/>
      <p:regular r:id="rId56"/>
      <p:bold r:id="rId57"/>
      <p:italic r:id="rId58"/>
      <p:boldItalic r:id="rId59"/>
    </p:embeddedFont>
    <p:embeddedFont>
      <p:font typeface="Fira Sans" panose="020B0503050000020004" pitchFamily="34" charset="0"/>
      <p:regular r:id="rId60"/>
      <p:bold r:id="rId61"/>
      <p:italic r:id="rId62"/>
      <p:boldItalic r:id="rId63"/>
    </p:embeddedFont>
    <p:embeddedFont>
      <p:font typeface="Fira Sans Light" panose="020B0403050000020004" pitchFamily="34" charset="0"/>
      <p:regular r:id="rId64"/>
      <p:bold r:id="rId65"/>
      <p:italic r:id="rId66"/>
      <p:boldItalic r:id="rId67"/>
    </p:embeddedFont>
    <p:embeddedFont>
      <p:font typeface="Fira Sans Medium" panose="020B0603050000020004" pitchFamily="34" charset="0"/>
      <p:regular r:id="rId68"/>
      <p:bold r:id="rId69"/>
      <p:italic r:id="rId70"/>
      <p:boldItalic r:id="rId71"/>
    </p:embeddedFont>
    <p:embeddedFont>
      <p:font typeface="Fira Sans SemiBold" panose="020B0603050000020004" pitchFamily="34" charset="0"/>
      <p:regular r:id="rId72"/>
      <p:bold r:id="rId73"/>
      <p:italic r:id="rId74"/>
      <p:boldItalic r:id="rId7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9E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00860D-6354-4378-A09D-8DFCC888E2C9}">
  <a:tblStyle styleId="{9800860D-6354-4378-A09D-8DFCC888E2C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F3F8801-1707-46FC-A2A7-8ED0A2465BAC}"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12" autoAdjust="0"/>
  </p:normalViewPr>
  <p:slideViewPr>
    <p:cSldViewPr snapToGrid="0">
      <p:cViewPr>
        <p:scale>
          <a:sx n="90" d="100"/>
          <a:sy n="90" d="100"/>
        </p:scale>
        <p:origin x="816" y="66"/>
      </p:cViewPr>
      <p:guideLst/>
    </p:cSldViewPr>
  </p:slideViewPr>
  <p:outlineViewPr>
    <p:cViewPr>
      <p:scale>
        <a:sx n="33" d="100"/>
        <a:sy n="33" d="100"/>
      </p:scale>
      <p:origin x="0" y="-1296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2.fntdata"/><Relationship Id="rId68" Type="http://schemas.openxmlformats.org/officeDocument/2006/relationships/font" Target="fonts/font17.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74" Type="http://schemas.openxmlformats.org/officeDocument/2006/relationships/font" Target="fonts/font23.fntdata"/><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0.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font" Target="fonts/font18.fntdata"/><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notesMaster" Target="notesMasters/notesMaster1.xml"/><Relationship Id="rId72" Type="http://schemas.openxmlformats.org/officeDocument/2006/relationships/font" Target="fonts/font2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67"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font" Target="fonts/font19.fntdata"/><Relationship Id="rId75" Type="http://schemas.openxmlformats.org/officeDocument/2006/relationships/font" Target="fonts/font2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73" Type="http://schemas.openxmlformats.org/officeDocument/2006/relationships/font" Target="fonts/font22.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4.fntdata"/><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20.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8414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1647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6835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6586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2142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6769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270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20381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85800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5343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01205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7990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5844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529112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57274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82624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75727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47550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27103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8779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64460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82201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44267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99130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54561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73128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07152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11010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35280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4953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03267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46439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26426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76026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22260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41158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49483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26444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82468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6885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7039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0427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6387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2954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accent1"/>
            </a:gs>
            <a:gs pos="100000">
              <a:schemeClr val="dk1"/>
            </a:gs>
          </a:gsLst>
          <a:lin ang="0" scaled="0"/>
        </a:gradFill>
        <a:effectLst/>
      </p:bgPr>
    </p:bg>
    <p:spTree>
      <p:nvGrpSpPr>
        <p:cNvPr id="1" name="Shape 9"/>
        <p:cNvGrpSpPr/>
        <p:nvPr/>
      </p:nvGrpSpPr>
      <p:grpSpPr>
        <a:xfrm>
          <a:off x="0" y="0"/>
          <a:ext cx="0" cy="0"/>
          <a:chOff x="0" y="0"/>
          <a:chExt cx="0" cy="0"/>
        </a:xfrm>
      </p:grpSpPr>
      <p:sp>
        <p:nvSpPr>
          <p:cNvPr id="10" name="Google Shape;10;p2"/>
          <p:cNvSpPr/>
          <p:nvPr/>
        </p:nvSpPr>
        <p:spPr>
          <a:xfrm>
            <a:off x="4745725" y="0"/>
            <a:ext cx="4406366" cy="5143500"/>
          </a:xfrm>
          <a:custGeom>
            <a:avLst/>
            <a:gdLst/>
            <a:ahLst/>
            <a:cxnLst/>
            <a:rect l="l" t="t" r="r" b="b"/>
            <a:pathLst>
              <a:path w="6228079" h="6858000" extrusionOk="0">
                <a:moveTo>
                  <a:pt x="0" y="0"/>
                </a:moveTo>
                <a:cubicBezTo>
                  <a:pt x="1192022" y="1180275"/>
                  <a:pt x="1930400" y="2817749"/>
                  <a:pt x="1930400" y="4627690"/>
                </a:cubicBezTo>
                <a:cubicBezTo>
                  <a:pt x="1931225" y="5388331"/>
                  <a:pt x="1798574" y="6143219"/>
                  <a:pt x="1538478" y="6858000"/>
                </a:cubicBezTo>
                <a:lnTo>
                  <a:pt x="6228080" y="6858000"/>
                </a:lnTo>
                <a:lnTo>
                  <a:pt x="6228080" y="0"/>
                </a:lnTo>
                <a:close/>
              </a:path>
            </a:pathLst>
          </a:custGeom>
          <a:gradFill>
            <a:gsLst>
              <a:gs pos="0">
                <a:schemeClr val="accent2"/>
              </a:gs>
              <a:gs pos="72000">
                <a:schemeClr val="accent3"/>
              </a:gs>
              <a:gs pos="100000">
                <a:schemeClr val="accent3"/>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2"/>
          <p:cNvSpPr/>
          <p:nvPr/>
        </p:nvSpPr>
        <p:spPr>
          <a:xfrm>
            <a:off x="4907910" y="0"/>
            <a:ext cx="4243868" cy="5143500"/>
          </a:xfrm>
          <a:custGeom>
            <a:avLst/>
            <a:gdLst/>
            <a:ahLst/>
            <a:cxnLst/>
            <a:rect l="l" t="t" r="r" b="b"/>
            <a:pathLst>
              <a:path w="5998400" h="6858000" extrusionOk="0">
                <a:moveTo>
                  <a:pt x="2752407" y="0"/>
                </a:moveTo>
                <a:cubicBezTo>
                  <a:pt x="2856294" y="466997"/>
                  <a:pt x="2908554" y="943991"/>
                  <a:pt x="2908300" y="1422400"/>
                </a:cubicBezTo>
                <a:cubicBezTo>
                  <a:pt x="2908300" y="3686239"/>
                  <a:pt x="1753171" y="5680139"/>
                  <a:pt x="0" y="6847206"/>
                </a:cubicBezTo>
                <a:lnTo>
                  <a:pt x="0" y="6858000"/>
                </a:lnTo>
                <a:lnTo>
                  <a:pt x="5998401" y="6858000"/>
                </a:lnTo>
                <a:lnTo>
                  <a:pt x="5998401" y="0"/>
                </a:lnTo>
                <a:close/>
              </a:path>
            </a:pathLst>
          </a:custGeom>
          <a:gradFill>
            <a:gsLst>
              <a:gs pos="0">
                <a:schemeClr val="accent3"/>
              </a:gs>
              <a:gs pos="100000">
                <a:schemeClr val="accent4"/>
              </a:gs>
            </a:gsLst>
            <a:lin ang="5400012" scaled="0"/>
          </a:gradFill>
          <a:ln>
            <a:noFill/>
          </a:ln>
          <a:effectLst>
            <a:outerShdw blurRad="571500" dist="19050" dir="10800000" algn="bl" rotWithShape="0">
              <a:schemeClr val="dk1">
                <a:alpha val="35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6451122" y="0"/>
            <a:ext cx="2697686" cy="3605879"/>
          </a:xfrm>
          <a:custGeom>
            <a:avLst/>
            <a:gdLst/>
            <a:ahLst/>
            <a:cxnLst/>
            <a:rect l="l" t="t" r="r" b="b"/>
            <a:pathLst>
              <a:path w="3812984" h="4807839" extrusionOk="0">
                <a:moveTo>
                  <a:pt x="3812984" y="4807839"/>
                </a:moveTo>
                <a:lnTo>
                  <a:pt x="3812984" y="0"/>
                </a:lnTo>
                <a:lnTo>
                  <a:pt x="0" y="0"/>
                </a:lnTo>
                <a:cubicBezTo>
                  <a:pt x="1961959" y="853313"/>
                  <a:pt x="3421634" y="2644648"/>
                  <a:pt x="3812984" y="4807839"/>
                </a:cubicBezTo>
                <a:close/>
              </a:path>
            </a:pathLst>
          </a:custGeom>
          <a:gradFill>
            <a:gsLst>
              <a:gs pos="0">
                <a:schemeClr val="accent4"/>
              </a:gs>
              <a:gs pos="100000">
                <a:schemeClr val="accent5"/>
              </a:gs>
            </a:gsLst>
            <a:lin ang="5400012" scaled="0"/>
          </a:gradFill>
          <a:ln>
            <a:noFill/>
          </a:ln>
          <a:effectLst>
            <a:outerShdw blurRad="571500" dist="19050" dir="108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txBox="1">
            <a:spLocks noGrp="1"/>
          </p:cNvSpPr>
          <p:nvPr>
            <p:ph type="ctrTitle"/>
          </p:nvPr>
        </p:nvSpPr>
        <p:spPr>
          <a:xfrm>
            <a:off x="779100" y="1991825"/>
            <a:ext cx="5577600" cy="11598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chemeClr val="accent4"/>
            </a:gs>
            <a:gs pos="100000">
              <a:schemeClr val="accent2"/>
            </a:gs>
          </a:gsLst>
          <a:lin ang="0" scaled="0"/>
        </a:gradFill>
        <a:effectLst/>
      </p:bgPr>
    </p:bg>
    <p:spTree>
      <p:nvGrpSpPr>
        <p:cNvPr id="1" name="Shape 14"/>
        <p:cNvGrpSpPr/>
        <p:nvPr/>
      </p:nvGrpSpPr>
      <p:grpSpPr>
        <a:xfrm>
          <a:off x="0" y="0"/>
          <a:ext cx="0" cy="0"/>
          <a:chOff x="0" y="0"/>
          <a:chExt cx="0" cy="0"/>
        </a:xfrm>
      </p:grpSpPr>
      <p:sp>
        <p:nvSpPr>
          <p:cNvPr id="15" name="Google Shape;15;p3"/>
          <p:cNvSpPr/>
          <p:nvPr/>
        </p:nvSpPr>
        <p:spPr>
          <a:xfrm>
            <a:off x="4745725" y="0"/>
            <a:ext cx="4406366" cy="5143500"/>
          </a:xfrm>
          <a:custGeom>
            <a:avLst/>
            <a:gdLst/>
            <a:ahLst/>
            <a:cxnLst/>
            <a:rect l="l" t="t" r="r" b="b"/>
            <a:pathLst>
              <a:path w="6228079" h="6858000" extrusionOk="0">
                <a:moveTo>
                  <a:pt x="0" y="0"/>
                </a:moveTo>
                <a:cubicBezTo>
                  <a:pt x="1192022" y="1180275"/>
                  <a:pt x="1930400" y="2817749"/>
                  <a:pt x="1930400" y="4627690"/>
                </a:cubicBezTo>
                <a:cubicBezTo>
                  <a:pt x="1931225" y="5388331"/>
                  <a:pt x="1798574" y="6143219"/>
                  <a:pt x="1538478" y="6858000"/>
                </a:cubicBezTo>
                <a:lnTo>
                  <a:pt x="6228080" y="6858000"/>
                </a:lnTo>
                <a:lnTo>
                  <a:pt x="6228080" y="0"/>
                </a:lnTo>
                <a:close/>
              </a:path>
            </a:pathLst>
          </a:custGeom>
          <a:gradFill>
            <a:gsLst>
              <a:gs pos="0">
                <a:schemeClr val="accent4"/>
              </a:gs>
              <a:gs pos="100000">
                <a:schemeClr val="accent3"/>
              </a:gs>
            </a:gsLst>
            <a:lin ang="5400012" scaled="0"/>
          </a:gradFill>
          <a:ln>
            <a:noFill/>
          </a:ln>
          <a:effectLst>
            <a:outerShdw blurRad="571500" dist="19050" dir="10800000" algn="bl" rotWithShape="0">
              <a:schemeClr val="dk1">
                <a:alpha val="35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6" name="Google Shape;16;p3"/>
          <p:cNvSpPr/>
          <p:nvPr/>
        </p:nvSpPr>
        <p:spPr>
          <a:xfrm>
            <a:off x="4907910" y="0"/>
            <a:ext cx="4243868" cy="5143500"/>
          </a:xfrm>
          <a:custGeom>
            <a:avLst/>
            <a:gdLst/>
            <a:ahLst/>
            <a:cxnLst/>
            <a:rect l="l" t="t" r="r" b="b"/>
            <a:pathLst>
              <a:path w="5998400" h="6858000" extrusionOk="0">
                <a:moveTo>
                  <a:pt x="2752407" y="0"/>
                </a:moveTo>
                <a:cubicBezTo>
                  <a:pt x="2856294" y="466997"/>
                  <a:pt x="2908554" y="943991"/>
                  <a:pt x="2908300" y="1422400"/>
                </a:cubicBezTo>
                <a:cubicBezTo>
                  <a:pt x="2908300" y="3686239"/>
                  <a:pt x="1753171" y="5680139"/>
                  <a:pt x="0" y="6847206"/>
                </a:cubicBezTo>
                <a:lnTo>
                  <a:pt x="0" y="6858000"/>
                </a:lnTo>
                <a:lnTo>
                  <a:pt x="5998401" y="6858000"/>
                </a:lnTo>
                <a:lnTo>
                  <a:pt x="5998401" y="0"/>
                </a:lnTo>
                <a:close/>
              </a:path>
            </a:pathLst>
          </a:custGeom>
          <a:gradFill>
            <a:gsLst>
              <a:gs pos="0">
                <a:schemeClr val="accent4"/>
              </a:gs>
              <a:gs pos="100000">
                <a:schemeClr val="accent5"/>
              </a:gs>
            </a:gsLst>
            <a:lin ang="5400012" scaled="0"/>
          </a:gradFill>
          <a:ln>
            <a:noFill/>
          </a:ln>
          <a:effectLst>
            <a:outerShdw blurRad="571500" dist="19050" dir="108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7" name="Google Shape;17;p3"/>
          <p:cNvSpPr/>
          <p:nvPr/>
        </p:nvSpPr>
        <p:spPr>
          <a:xfrm>
            <a:off x="6451122" y="0"/>
            <a:ext cx="2697686" cy="3605879"/>
          </a:xfrm>
          <a:custGeom>
            <a:avLst/>
            <a:gdLst/>
            <a:ahLst/>
            <a:cxnLst/>
            <a:rect l="l" t="t" r="r" b="b"/>
            <a:pathLst>
              <a:path w="3812984" h="4807839" extrusionOk="0">
                <a:moveTo>
                  <a:pt x="3812984" y="4807839"/>
                </a:moveTo>
                <a:lnTo>
                  <a:pt x="3812984" y="0"/>
                </a:lnTo>
                <a:lnTo>
                  <a:pt x="0" y="0"/>
                </a:lnTo>
                <a:cubicBezTo>
                  <a:pt x="1961959" y="853313"/>
                  <a:pt x="3421634" y="2644648"/>
                  <a:pt x="3812984" y="4807839"/>
                </a:cubicBezTo>
                <a:close/>
              </a:path>
            </a:pathLst>
          </a:custGeom>
          <a:gradFill>
            <a:gsLst>
              <a:gs pos="0">
                <a:schemeClr val="accent5"/>
              </a:gs>
              <a:gs pos="100000">
                <a:schemeClr val="accent6"/>
              </a:gs>
            </a:gsLst>
            <a:lin ang="5400012" scaled="0"/>
          </a:gradFill>
          <a:ln>
            <a:noFill/>
          </a:ln>
          <a:effectLst>
            <a:outerShdw blurRad="571500" dist="19050" dir="108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3"/>
          <p:cNvSpPr txBox="1">
            <a:spLocks noGrp="1"/>
          </p:cNvSpPr>
          <p:nvPr>
            <p:ph type="ctrTitle"/>
          </p:nvPr>
        </p:nvSpPr>
        <p:spPr>
          <a:xfrm>
            <a:off x="779100" y="1984688"/>
            <a:ext cx="5040600" cy="6321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4400"/>
              <a:buNone/>
              <a:defRPr sz="4400">
                <a:solidFill>
                  <a:schemeClr val="lt1"/>
                </a:solidFill>
              </a:defRPr>
            </a:lvl1pPr>
            <a:lvl2pPr lvl="1" rtl="0">
              <a:spcBef>
                <a:spcPts val="0"/>
              </a:spcBef>
              <a:spcAft>
                <a:spcPts val="0"/>
              </a:spcAft>
              <a:buClr>
                <a:schemeClr val="lt1"/>
              </a:buClr>
              <a:buSzPts val="4400"/>
              <a:buNone/>
              <a:defRPr sz="4400">
                <a:solidFill>
                  <a:schemeClr val="lt1"/>
                </a:solidFill>
              </a:defRPr>
            </a:lvl2pPr>
            <a:lvl3pPr lvl="2" rtl="0">
              <a:spcBef>
                <a:spcPts val="0"/>
              </a:spcBef>
              <a:spcAft>
                <a:spcPts val="0"/>
              </a:spcAft>
              <a:buClr>
                <a:schemeClr val="lt1"/>
              </a:buClr>
              <a:buSzPts val="4400"/>
              <a:buNone/>
              <a:defRPr sz="4400">
                <a:solidFill>
                  <a:schemeClr val="lt1"/>
                </a:solidFill>
              </a:defRPr>
            </a:lvl3pPr>
            <a:lvl4pPr lvl="3" rtl="0">
              <a:spcBef>
                <a:spcPts val="0"/>
              </a:spcBef>
              <a:spcAft>
                <a:spcPts val="0"/>
              </a:spcAft>
              <a:buClr>
                <a:schemeClr val="lt1"/>
              </a:buClr>
              <a:buSzPts val="4400"/>
              <a:buNone/>
              <a:defRPr sz="4400">
                <a:solidFill>
                  <a:schemeClr val="lt1"/>
                </a:solidFill>
              </a:defRPr>
            </a:lvl4pPr>
            <a:lvl5pPr lvl="4" rtl="0">
              <a:spcBef>
                <a:spcPts val="0"/>
              </a:spcBef>
              <a:spcAft>
                <a:spcPts val="0"/>
              </a:spcAft>
              <a:buClr>
                <a:schemeClr val="lt1"/>
              </a:buClr>
              <a:buSzPts val="4400"/>
              <a:buNone/>
              <a:defRPr sz="4400">
                <a:solidFill>
                  <a:schemeClr val="lt1"/>
                </a:solidFill>
              </a:defRPr>
            </a:lvl5pPr>
            <a:lvl6pPr lvl="5" rtl="0">
              <a:spcBef>
                <a:spcPts val="0"/>
              </a:spcBef>
              <a:spcAft>
                <a:spcPts val="0"/>
              </a:spcAft>
              <a:buClr>
                <a:schemeClr val="lt1"/>
              </a:buClr>
              <a:buSzPts val="4400"/>
              <a:buNone/>
              <a:defRPr sz="4400">
                <a:solidFill>
                  <a:schemeClr val="lt1"/>
                </a:solidFill>
              </a:defRPr>
            </a:lvl6pPr>
            <a:lvl7pPr lvl="6" rtl="0">
              <a:spcBef>
                <a:spcPts val="0"/>
              </a:spcBef>
              <a:spcAft>
                <a:spcPts val="0"/>
              </a:spcAft>
              <a:buClr>
                <a:schemeClr val="lt1"/>
              </a:buClr>
              <a:buSzPts val="4400"/>
              <a:buNone/>
              <a:defRPr sz="4400">
                <a:solidFill>
                  <a:schemeClr val="lt1"/>
                </a:solidFill>
              </a:defRPr>
            </a:lvl7pPr>
            <a:lvl8pPr lvl="7" rtl="0">
              <a:spcBef>
                <a:spcPts val="0"/>
              </a:spcBef>
              <a:spcAft>
                <a:spcPts val="0"/>
              </a:spcAft>
              <a:buClr>
                <a:schemeClr val="lt1"/>
              </a:buClr>
              <a:buSzPts val="4400"/>
              <a:buNone/>
              <a:defRPr sz="4400">
                <a:solidFill>
                  <a:schemeClr val="lt1"/>
                </a:solidFill>
              </a:defRPr>
            </a:lvl8pPr>
            <a:lvl9pPr lvl="8" rtl="0">
              <a:spcBef>
                <a:spcPts val="0"/>
              </a:spcBef>
              <a:spcAft>
                <a:spcPts val="0"/>
              </a:spcAft>
              <a:buClr>
                <a:schemeClr val="lt1"/>
              </a:buClr>
              <a:buSzPts val="4400"/>
              <a:buNone/>
              <a:defRPr sz="4400">
                <a:solidFill>
                  <a:schemeClr val="lt1"/>
                </a:solidFill>
              </a:defRPr>
            </a:lvl9pPr>
          </a:lstStyle>
          <a:p>
            <a:endParaRPr/>
          </a:p>
        </p:txBody>
      </p:sp>
      <p:sp>
        <p:nvSpPr>
          <p:cNvPr id="19" name="Google Shape;19;p3"/>
          <p:cNvSpPr txBox="1">
            <a:spLocks noGrp="1"/>
          </p:cNvSpPr>
          <p:nvPr>
            <p:ph type="subTitle" idx="1"/>
          </p:nvPr>
        </p:nvSpPr>
        <p:spPr>
          <a:xfrm>
            <a:off x="779100" y="2713913"/>
            <a:ext cx="5040600" cy="4449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400"/>
              <a:buNone/>
              <a:defRPr/>
            </a:lvl1pPr>
            <a:lvl2pPr lvl="1" rtl="0">
              <a:spcBef>
                <a:spcPts val="800"/>
              </a:spcBef>
              <a:spcAft>
                <a:spcPts val="0"/>
              </a:spcAft>
              <a:buClr>
                <a:schemeClr val="dk1"/>
              </a:buClr>
              <a:buSzPts val="3000"/>
              <a:buNone/>
              <a:defRPr sz="3000"/>
            </a:lvl2pPr>
            <a:lvl3pPr lvl="2" rtl="0">
              <a:spcBef>
                <a:spcPts val="800"/>
              </a:spcBef>
              <a:spcAft>
                <a:spcPts val="0"/>
              </a:spcAft>
              <a:buClr>
                <a:schemeClr val="dk1"/>
              </a:buClr>
              <a:buSzPts val="3000"/>
              <a:buNone/>
              <a:defRPr sz="3000"/>
            </a:lvl3pPr>
            <a:lvl4pPr lvl="3" rtl="0">
              <a:spcBef>
                <a:spcPts val="800"/>
              </a:spcBef>
              <a:spcAft>
                <a:spcPts val="0"/>
              </a:spcAft>
              <a:buSzPts val="3000"/>
              <a:buNone/>
              <a:defRPr sz="3000"/>
            </a:lvl4pPr>
            <a:lvl5pPr lvl="4" rtl="0">
              <a:spcBef>
                <a:spcPts val="800"/>
              </a:spcBef>
              <a:spcAft>
                <a:spcPts val="0"/>
              </a:spcAft>
              <a:buSzPts val="3000"/>
              <a:buNone/>
              <a:defRPr sz="3000"/>
            </a:lvl5pPr>
            <a:lvl6pPr lvl="5" rtl="0">
              <a:spcBef>
                <a:spcPts val="800"/>
              </a:spcBef>
              <a:spcAft>
                <a:spcPts val="0"/>
              </a:spcAft>
              <a:buSzPts val="3000"/>
              <a:buNone/>
              <a:defRPr sz="3000"/>
            </a:lvl6pPr>
            <a:lvl7pPr lvl="6" rtl="0">
              <a:spcBef>
                <a:spcPts val="800"/>
              </a:spcBef>
              <a:spcAft>
                <a:spcPts val="0"/>
              </a:spcAft>
              <a:buSzPts val="3000"/>
              <a:buNone/>
              <a:defRPr sz="3000"/>
            </a:lvl7pPr>
            <a:lvl8pPr lvl="7" rtl="0">
              <a:spcBef>
                <a:spcPts val="800"/>
              </a:spcBef>
              <a:spcAft>
                <a:spcPts val="0"/>
              </a:spcAft>
              <a:buSzPts val="3000"/>
              <a:buNone/>
              <a:defRPr sz="3000"/>
            </a:lvl8pPr>
            <a:lvl9pPr lvl="8" rtl="0">
              <a:spcBef>
                <a:spcPts val="800"/>
              </a:spcBef>
              <a:spcAft>
                <a:spcPts val="800"/>
              </a:spcAft>
              <a:buSzPts val="3000"/>
              <a:buNone/>
              <a:defRPr sz="3000"/>
            </a:lvl9pPr>
          </a:lstStyle>
          <a:p>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1777400" y="2161800"/>
            <a:ext cx="5589300" cy="819900"/>
          </a:xfrm>
          <a:prstGeom prst="rect">
            <a:avLst/>
          </a:prstGeom>
        </p:spPr>
        <p:txBody>
          <a:bodyPr spcFirstLastPara="1" wrap="square" lIns="0" tIns="0" rIns="0" bIns="0" anchor="ctr" anchorCtr="0">
            <a:noAutofit/>
          </a:bodyPr>
          <a:lstStyle>
            <a:lvl1pPr marL="457200" lvl="0" indent="-406400" algn="ctr" rtl="0">
              <a:spcBef>
                <a:spcPts val="0"/>
              </a:spcBef>
              <a:spcAft>
                <a:spcPts val="0"/>
              </a:spcAft>
              <a:buSzPts val="2800"/>
              <a:buFont typeface="Fira Sans Medium"/>
              <a:buChar char="●"/>
              <a:defRPr sz="2800">
                <a:latin typeface="Fira Sans Medium"/>
                <a:ea typeface="Fira Sans Medium"/>
                <a:cs typeface="Fira Sans Medium"/>
                <a:sym typeface="Fira Sans Medium"/>
              </a:defRPr>
            </a:lvl1pPr>
            <a:lvl2pPr marL="914400" lvl="1" indent="-406400" algn="ctr" rtl="0">
              <a:spcBef>
                <a:spcPts val="800"/>
              </a:spcBef>
              <a:spcAft>
                <a:spcPts val="0"/>
              </a:spcAft>
              <a:buSzPts val="2800"/>
              <a:buFont typeface="Fira Sans Medium"/>
              <a:buChar char="○"/>
              <a:defRPr sz="2800">
                <a:latin typeface="Fira Sans Medium"/>
                <a:ea typeface="Fira Sans Medium"/>
                <a:cs typeface="Fira Sans Medium"/>
                <a:sym typeface="Fira Sans Medium"/>
              </a:defRPr>
            </a:lvl2pPr>
            <a:lvl3pPr marL="1371600" lvl="2" indent="-406400" algn="ctr" rtl="0">
              <a:spcBef>
                <a:spcPts val="800"/>
              </a:spcBef>
              <a:spcAft>
                <a:spcPts val="0"/>
              </a:spcAft>
              <a:buSzPts val="2800"/>
              <a:buFont typeface="Fira Sans Medium"/>
              <a:buChar char="■"/>
              <a:defRPr sz="2800">
                <a:latin typeface="Fira Sans Medium"/>
                <a:ea typeface="Fira Sans Medium"/>
                <a:cs typeface="Fira Sans Medium"/>
                <a:sym typeface="Fira Sans Medium"/>
              </a:defRPr>
            </a:lvl3pPr>
            <a:lvl4pPr marL="1828800" lvl="3" indent="-406400" algn="ctr" rtl="0">
              <a:spcBef>
                <a:spcPts val="800"/>
              </a:spcBef>
              <a:spcAft>
                <a:spcPts val="0"/>
              </a:spcAft>
              <a:buSzPts val="2800"/>
              <a:buFont typeface="Fira Sans Medium"/>
              <a:buChar char="●"/>
              <a:defRPr sz="2800">
                <a:latin typeface="Fira Sans Medium"/>
                <a:ea typeface="Fira Sans Medium"/>
                <a:cs typeface="Fira Sans Medium"/>
                <a:sym typeface="Fira Sans Medium"/>
              </a:defRPr>
            </a:lvl4pPr>
            <a:lvl5pPr marL="2286000" lvl="4" indent="-406400" algn="ctr" rtl="0">
              <a:spcBef>
                <a:spcPts val="800"/>
              </a:spcBef>
              <a:spcAft>
                <a:spcPts val="0"/>
              </a:spcAft>
              <a:buSzPts val="2800"/>
              <a:buFont typeface="Fira Sans Medium"/>
              <a:buChar char="○"/>
              <a:defRPr sz="2800">
                <a:latin typeface="Fira Sans Medium"/>
                <a:ea typeface="Fira Sans Medium"/>
                <a:cs typeface="Fira Sans Medium"/>
                <a:sym typeface="Fira Sans Medium"/>
              </a:defRPr>
            </a:lvl5pPr>
            <a:lvl6pPr marL="2743200" lvl="5" indent="-406400" algn="ctr" rtl="0">
              <a:spcBef>
                <a:spcPts val="800"/>
              </a:spcBef>
              <a:spcAft>
                <a:spcPts val="0"/>
              </a:spcAft>
              <a:buSzPts val="2800"/>
              <a:buFont typeface="Fira Sans Medium"/>
              <a:buChar char="■"/>
              <a:defRPr sz="2800">
                <a:latin typeface="Fira Sans Medium"/>
                <a:ea typeface="Fira Sans Medium"/>
                <a:cs typeface="Fira Sans Medium"/>
                <a:sym typeface="Fira Sans Medium"/>
              </a:defRPr>
            </a:lvl6pPr>
            <a:lvl7pPr marL="3200400" lvl="6" indent="-406400" algn="ctr" rtl="0">
              <a:spcBef>
                <a:spcPts val="800"/>
              </a:spcBef>
              <a:spcAft>
                <a:spcPts val="0"/>
              </a:spcAft>
              <a:buSzPts val="2800"/>
              <a:buFont typeface="Fira Sans Medium"/>
              <a:buChar char="●"/>
              <a:defRPr sz="2800">
                <a:latin typeface="Fira Sans Medium"/>
                <a:ea typeface="Fira Sans Medium"/>
                <a:cs typeface="Fira Sans Medium"/>
                <a:sym typeface="Fira Sans Medium"/>
              </a:defRPr>
            </a:lvl7pPr>
            <a:lvl8pPr marL="3657600" lvl="7" indent="-406400" algn="ctr" rtl="0">
              <a:spcBef>
                <a:spcPts val="800"/>
              </a:spcBef>
              <a:spcAft>
                <a:spcPts val="0"/>
              </a:spcAft>
              <a:buSzPts val="2800"/>
              <a:buFont typeface="Fira Sans Medium"/>
              <a:buChar char="○"/>
              <a:defRPr sz="2800">
                <a:latin typeface="Fira Sans Medium"/>
                <a:ea typeface="Fira Sans Medium"/>
                <a:cs typeface="Fira Sans Medium"/>
                <a:sym typeface="Fira Sans Medium"/>
              </a:defRPr>
            </a:lvl8pPr>
            <a:lvl9pPr marL="4114800" lvl="8" indent="-406400" algn="ctr" rtl="0">
              <a:spcBef>
                <a:spcPts val="800"/>
              </a:spcBef>
              <a:spcAft>
                <a:spcPts val="800"/>
              </a:spcAft>
              <a:buSzPts val="2800"/>
              <a:buFont typeface="Fira Sans Medium"/>
              <a:buChar char="■"/>
              <a:defRPr sz="2800">
                <a:latin typeface="Fira Sans Medium"/>
                <a:ea typeface="Fira Sans Medium"/>
                <a:cs typeface="Fira Sans Medium"/>
                <a:sym typeface="Fira Sans Medium"/>
              </a:defRPr>
            </a:lvl9pPr>
          </a:lstStyle>
          <a:p>
            <a:endParaRPr/>
          </a:p>
        </p:txBody>
      </p:sp>
      <p:sp>
        <p:nvSpPr>
          <p:cNvPr id="22" name="Google Shape;22;p4"/>
          <p:cNvSpPr txBox="1"/>
          <p:nvPr/>
        </p:nvSpPr>
        <p:spPr>
          <a:xfrm>
            <a:off x="3593400" y="286244"/>
            <a:ext cx="19572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9600">
                <a:solidFill>
                  <a:schemeClr val="accent3"/>
                </a:solidFill>
                <a:latin typeface="Fira Sans"/>
                <a:ea typeface="Fira Sans"/>
                <a:cs typeface="Fira Sans"/>
                <a:sym typeface="Fira Sans"/>
              </a:rPr>
              <a:t>“</a:t>
            </a:r>
            <a:endParaRPr sz="9600">
              <a:solidFill>
                <a:schemeClr val="accent3"/>
              </a:solidFill>
              <a:latin typeface="Fira Sans"/>
              <a:ea typeface="Fira Sans"/>
              <a:cs typeface="Fira Sans"/>
              <a:sym typeface="Fira Sans"/>
            </a:endParaRPr>
          </a:p>
        </p:txBody>
      </p:sp>
      <p:sp>
        <p:nvSpPr>
          <p:cNvPr id="23" name="Google Shape;23;p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
        <p:nvSpPr>
          <p:cNvPr id="24" name="Google Shape;24;p4"/>
          <p:cNvSpPr/>
          <p:nvPr/>
        </p:nvSpPr>
        <p:spPr>
          <a:xfrm>
            <a:off x="7217006" y="0"/>
            <a:ext cx="1927002" cy="5143500"/>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gradFill>
            <a:gsLst>
              <a:gs pos="0">
                <a:schemeClr val="accent2"/>
              </a:gs>
              <a:gs pos="72000">
                <a:schemeClr val="accent3"/>
              </a:gs>
              <a:gs pos="100000">
                <a:schemeClr val="accent3"/>
              </a:gs>
            </a:gsLst>
            <a:lin ang="5400012" scaled="0"/>
          </a:gradFill>
          <a:ln>
            <a:noFill/>
          </a:ln>
          <a:effectLst>
            <a:outerShdw blurRad="214313" algn="bl" rotWithShape="0">
              <a:schemeClr val="dk1">
                <a:alpha val="25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25" name="Google Shape;25;p4"/>
          <p:cNvSpPr/>
          <p:nvPr/>
        </p:nvSpPr>
        <p:spPr>
          <a:xfrm>
            <a:off x="7366595" y="0"/>
            <a:ext cx="1777412" cy="5143500"/>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0">
                <a:schemeClr val="accent3"/>
              </a:gs>
              <a:gs pos="100000">
                <a:schemeClr val="accent4"/>
              </a:gs>
            </a:gsLst>
            <a:lin ang="5400012" scaled="0"/>
          </a:gradFill>
          <a:ln>
            <a:noFill/>
          </a:ln>
          <a:effectLst>
            <a:outerShdw blurRad="214313" algn="bl" rotWithShape="0">
              <a:schemeClr val="dk1">
                <a:alpha val="35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26" name="Google Shape;26;p4"/>
          <p:cNvSpPr/>
          <p:nvPr/>
        </p:nvSpPr>
        <p:spPr>
          <a:xfrm>
            <a:off x="7765453" y="0"/>
            <a:ext cx="1378552" cy="1394079"/>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a:gsLst>
              <a:gs pos="0">
                <a:schemeClr val="accent4"/>
              </a:gs>
              <a:gs pos="100000">
                <a:schemeClr val="accent5"/>
              </a:gs>
            </a:gsLst>
            <a:lin ang="5400012" scaled="0"/>
          </a:gradFill>
          <a:ln>
            <a:noFill/>
          </a:ln>
          <a:effectLst>
            <a:outerShdw blurRad="214313" algn="bl" rotWithShape="0">
              <a:schemeClr val="dk1">
                <a:alpha val="30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27" name="Google Shape;27;p4"/>
          <p:cNvSpPr/>
          <p:nvPr/>
        </p:nvSpPr>
        <p:spPr>
          <a:xfrm rot="10800000">
            <a:off x="6" y="0"/>
            <a:ext cx="1927002" cy="5143500"/>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gradFill>
            <a:gsLst>
              <a:gs pos="0">
                <a:schemeClr val="accent2"/>
              </a:gs>
              <a:gs pos="72000">
                <a:schemeClr val="accent3"/>
              </a:gs>
              <a:gs pos="100000">
                <a:schemeClr val="accent3"/>
              </a:gs>
            </a:gsLst>
            <a:lin ang="5400012" scaled="0"/>
          </a:gradFill>
          <a:ln>
            <a:noFill/>
          </a:ln>
          <a:effectLst>
            <a:outerShdw blurRad="214313" algn="bl" rotWithShape="0">
              <a:schemeClr val="dk1">
                <a:alpha val="25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28" name="Google Shape;28;p4"/>
          <p:cNvSpPr/>
          <p:nvPr/>
        </p:nvSpPr>
        <p:spPr>
          <a:xfrm rot="10800000">
            <a:off x="7" y="0"/>
            <a:ext cx="1777412" cy="5143500"/>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0">
                <a:schemeClr val="accent3"/>
              </a:gs>
              <a:gs pos="100000">
                <a:schemeClr val="accent4"/>
              </a:gs>
            </a:gsLst>
            <a:lin ang="5400012" scaled="0"/>
          </a:gradFill>
          <a:ln>
            <a:noFill/>
          </a:ln>
          <a:effectLst>
            <a:outerShdw blurRad="214313" algn="bl" rotWithShape="0">
              <a:schemeClr val="dk1">
                <a:alpha val="35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29" name="Google Shape;29;p4"/>
          <p:cNvSpPr/>
          <p:nvPr/>
        </p:nvSpPr>
        <p:spPr>
          <a:xfrm rot="10800000">
            <a:off x="9" y="3749421"/>
            <a:ext cx="1378553" cy="1394079"/>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a:gsLst>
              <a:gs pos="0">
                <a:schemeClr val="accent4"/>
              </a:gs>
              <a:gs pos="100000">
                <a:schemeClr val="accent5"/>
              </a:gs>
            </a:gsLst>
            <a:lin ang="5400012" scaled="0"/>
          </a:gradFill>
          <a:ln>
            <a:noFill/>
          </a:ln>
          <a:effectLst>
            <a:outerShdw blurRad="214313" algn="bl" rotWithShape="0">
              <a:schemeClr val="dk1">
                <a:alpha val="30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0"/>
        <p:cNvGrpSpPr/>
        <p:nvPr/>
      </p:nvGrpSpPr>
      <p:grpSpPr>
        <a:xfrm>
          <a:off x="0" y="0"/>
          <a:ext cx="0" cy="0"/>
          <a:chOff x="0" y="0"/>
          <a:chExt cx="0" cy="0"/>
        </a:xfrm>
      </p:grpSpPr>
      <p:sp>
        <p:nvSpPr>
          <p:cNvPr id="31" name="Google Shape;31;p5"/>
          <p:cNvSpPr/>
          <p:nvPr/>
        </p:nvSpPr>
        <p:spPr>
          <a:xfrm>
            <a:off x="7217006" y="0"/>
            <a:ext cx="1927002" cy="5143500"/>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gradFill>
            <a:gsLst>
              <a:gs pos="0">
                <a:schemeClr val="accent2"/>
              </a:gs>
              <a:gs pos="72000">
                <a:schemeClr val="accent3"/>
              </a:gs>
              <a:gs pos="100000">
                <a:schemeClr val="accent3"/>
              </a:gs>
            </a:gsLst>
            <a:lin ang="5400012" scaled="0"/>
          </a:gradFill>
          <a:ln>
            <a:noFill/>
          </a:ln>
          <a:effectLst>
            <a:outerShdw blurRad="214313" algn="bl" rotWithShape="0">
              <a:schemeClr val="dk1">
                <a:alpha val="25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32" name="Google Shape;32;p5"/>
          <p:cNvSpPr/>
          <p:nvPr/>
        </p:nvSpPr>
        <p:spPr>
          <a:xfrm>
            <a:off x="7366595" y="0"/>
            <a:ext cx="1777412" cy="5143500"/>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0">
                <a:schemeClr val="accent3"/>
              </a:gs>
              <a:gs pos="100000">
                <a:schemeClr val="accent4"/>
              </a:gs>
            </a:gsLst>
            <a:lin ang="5400012" scaled="0"/>
          </a:gradFill>
          <a:ln>
            <a:noFill/>
          </a:ln>
          <a:effectLst>
            <a:outerShdw blurRad="214313" algn="bl" rotWithShape="0">
              <a:schemeClr val="dk1">
                <a:alpha val="35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33" name="Google Shape;33;p5"/>
          <p:cNvSpPr/>
          <p:nvPr/>
        </p:nvSpPr>
        <p:spPr>
          <a:xfrm>
            <a:off x="7765453" y="0"/>
            <a:ext cx="1378552" cy="1394079"/>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a:gsLst>
              <a:gs pos="0">
                <a:schemeClr val="accent4"/>
              </a:gs>
              <a:gs pos="100000">
                <a:schemeClr val="accent5"/>
              </a:gs>
            </a:gsLst>
            <a:lin ang="5400012" scaled="0"/>
          </a:gradFill>
          <a:ln>
            <a:noFill/>
          </a:ln>
          <a:effectLst>
            <a:outerShdw blurRad="214313" algn="bl" rotWithShape="0">
              <a:schemeClr val="dk1">
                <a:alpha val="30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34" name="Google Shape;34;p5"/>
          <p:cNvSpPr txBox="1">
            <a:spLocks noGrp="1"/>
          </p:cNvSpPr>
          <p:nvPr>
            <p:ph type="title"/>
          </p:nvPr>
        </p:nvSpPr>
        <p:spPr>
          <a:xfrm>
            <a:off x="779100" y="836000"/>
            <a:ext cx="6962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5" name="Google Shape;35;p5"/>
          <p:cNvSpPr txBox="1">
            <a:spLocks noGrp="1"/>
          </p:cNvSpPr>
          <p:nvPr>
            <p:ph type="body" idx="1"/>
          </p:nvPr>
        </p:nvSpPr>
        <p:spPr>
          <a:xfrm>
            <a:off x="779100" y="1492425"/>
            <a:ext cx="6962100" cy="28953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800"/>
              </a:spcBef>
              <a:spcAft>
                <a:spcPts val="0"/>
              </a:spcAft>
              <a:buSzPts val="2400"/>
              <a:buChar char="○"/>
              <a:defRPr/>
            </a:lvl2pPr>
            <a:lvl3pPr marL="1371600" lvl="2" indent="-381000" rtl="0">
              <a:spcBef>
                <a:spcPts val="800"/>
              </a:spcBef>
              <a:spcAft>
                <a:spcPts val="0"/>
              </a:spcAft>
              <a:buSzPts val="2400"/>
              <a:buChar char="■"/>
              <a:defRPr/>
            </a:lvl3pPr>
            <a:lvl4pPr marL="1828800" lvl="3" indent="-381000" rtl="0">
              <a:spcBef>
                <a:spcPts val="800"/>
              </a:spcBef>
              <a:spcAft>
                <a:spcPts val="0"/>
              </a:spcAft>
              <a:buSzPts val="2400"/>
              <a:buChar char="●"/>
              <a:defRPr/>
            </a:lvl4pPr>
            <a:lvl5pPr marL="2286000" lvl="4" indent="-381000" rtl="0">
              <a:spcBef>
                <a:spcPts val="800"/>
              </a:spcBef>
              <a:spcAft>
                <a:spcPts val="0"/>
              </a:spcAft>
              <a:buSzPts val="2400"/>
              <a:buChar char="○"/>
              <a:defRPr/>
            </a:lvl5pPr>
            <a:lvl6pPr marL="2743200" lvl="5" indent="-381000" rtl="0">
              <a:spcBef>
                <a:spcPts val="800"/>
              </a:spcBef>
              <a:spcAft>
                <a:spcPts val="0"/>
              </a:spcAft>
              <a:buSzPts val="2400"/>
              <a:buChar char="■"/>
              <a:defRPr/>
            </a:lvl6pPr>
            <a:lvl7pPr marL="3200400" lvl="6" indent="-381000" rtl="0">
              <a:spcBef>
                <a:spcPts val="800"/>
              </a:spcBef>
              <a:spcAft>
                <a:spcPts val="0"/>
              </a:spcAft>
              <a:buSzPts val="2400"/>
              <a:buChar char="●"/>
              <a:defRPr/>
            </a:lvl7pPr>
            <a:lvl8pPr marL="3657600" lvl="7" indent="-381000" rtl="0">
              <a:spcBef>
                <a:spcPts val="800"/>
              </a:spcBef>
              <a:spcAft>
                <a:spcPts val="0"/>
              </a:spcAft>
              <a:buSzPts val="2400"/>
              <a:buChar char="○"/>
              <a:defRPr/>
            </a:lvl8pPr>
            <a:lvl9pPr marL="4114800" lvl="8" indent="-381000" rtl="0">
              <a:spcBef>
                <a:spcPts val="800"/>
              </a:spcBef>
              <a:spcAft>
                <a:spcPts val="800"/>
              </a:spcAft>
              <a:buSzPts val="2400"/>
              <a:buChar char="■"/>
              <a:defRPr/>
            </a:lvl9pPr>
          </a:lstStyle>
          <a:p>
            <a:endParaRPr/>
          </a:p>
        </p:txBody>
      </p:sp>
      <p:sp>
        <p:nvSpPr>
          <p:cNvPr id="36" name="Google Shape;36;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6"/>
        <p:cNvGrpSpPr/>
        <p:nvPr/>
      </p:nvGrpSpPr>
      <p:grpSpPr>
        <a:xfrm>
          <a:off x="0" y="0"/>
          <a:ext cx="0" cy="0"/>
          <a:chOff x="0" y="0"/>
          <a:chExt cx="0" cy="0"/>
        </a:xfrm>
      </p:grpSpPr>
      <p:sp>
        <p:nvSpPr>
          <p:cNvPr id="67" name="Google Shape;67;p10"/>
          <p:cNvSpPr/>
          <p:nvPr/>
        </p:nvSpPr>
        <p:spPr>
          <a:xfrm>
            <a:off x="7217006" y="0"/>
            <a:ext cx="1927002" cy="5143500"/>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gradFill>
            <a:gsLst>
              <a:gs pos="0">
                <a:schemeClr val="accent2"/>
              </a:gs>
              <a:gs pos="72000">
                <a:schemeClr val="accent3"/>
              </a:gs>
              <a:gs pos="100000">
                <a:schemeClr val="accent3"/>
              </a:gs>
            </a:gsLst>
            <a:lin ang="5400012" scaled="0"/>
          </a:gradFill>
          <a:ln>
            <a:noFill/>
          </a:ln>
          <a:effectLst>
            <a:outerShdw blurRad="214313" algn="bl" rotWithShape="0">
              <a:schemeClr val="dk1">
                <a:alpha val="25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68" name="Google Shape;68;p10"/>
          <p:cNvSpPr/>
          <p:nvPr/>
        </p:nvSpPr>
        <p:spPr>
          <a:xfrm>
            <a:off x="7366595" y="0"/>
            <a:ext cx="1777412" cy="5143500"/>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0">
                <a:schemeClr val="accent3"/>
              </a:gs>
              <a:gs pos="100000">
                <a:schemeClr val="accent4"/>
              </a:gs>
            </a:gsLst>
            <a:lin ang="5400012" scaled="0"/>
          </a:gradFill>
          <a:ln>
            <a:noFill/>
          </a:ln>
          <a:effectLst>
            <a:outerShdw blurRad="214313" algn="bl" rotWithShape="0">
              <a:schemeClr val="dk1">
                <a:alpha val="35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69" name="Google Shape;69;p10"/>
          <p:cNvSpPr/>
          <p:nvPr/>
        </p:nvSpPr>
        <p:spPr>
          <a:xfrm>
            <a:off x="7765453" y="0"/>
            <a:ext cx="1378552" cy="1394079"/>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a:gsLst>
              <a:gs pos="0">
                <a:schemeClr val="accent4"/>
              </a:gs>
              <a:gs pos="100000">
                <a:schemeClr val="accent5"/>
              </a:gs>
            </a:gsLst>
            <a:lin ang="5400012" scaled="0"/>
          </a:gradFill>
          <a:ln>
            <a:noFill/>
          </a:ln>
          <a:effectLst>
            <a:outerShdw blurRad="214313" algn="bl" rotWithShape="0">
              <a:schemeClr val="dk1">
                <a:alpha val="30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70" name="Google Shape;70;p1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
        <p:nvSpPr>
          <p:cNvPr id="71" name="Google Shape;71;p10"/>
          <p:cNvSpPr/>
          <p:nvPr/>
        </p:nvSpPr>
        <p:spPr>
          <a:xfrm rot="10800000">
            <a:off x="9" y="3749421"/>
            <a:ext cx="1378553" cy="1394079"/>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solidFill>
            <a:srgbClr val="FFFFFF">
              <a:alpha val="206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color">
  <p:cSld name="BLANK_1">
    <p:bg>
      <p:bgPr>
        <a:gradFill>
          <a:gsLst>
            <a:gs pos="0">
              <a:schemeClr val="accent2"/>
            </a:gs>
            <a:gs pos="72000">
              <a:schemeClr val="accent3"/>
            </a:gs>
            <a:gs pos="100000">
              <a:schemeClr val="accent3"/>
            </a:gs>
          </a:gsLst>
          <a:lin ang="5400700" scaled="0"/>
        </a:gradFill>
        <a:effectLst/>
      </p:bgPr>
    </p:bg>
    <p:spTree>
      <p:nvGrpSpPr>
        <p:cNvPr id="1" name="Shape 72"/>
        <p:cNvGrpSpPr/>
        <p:nvPr/>
      </p:nvGrpSpPr>
      <p:grpSpPr>
        <a:xfrm>
          <a:off x="0" y="0"/>
          <a:ext cx="0" cy="0"/>
          <a:chOff x="0" y="0"/>
          <a:chExt cx="0" cy="0"/>
        </a:xfrm>
      </p:grpSpPr>
      <p:sp>
        <p:nvSpPr>
          <p:cNvPr id="73" name="Google Shape;73;p1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‹Nº›</a:t>
            </a:fld>
            <a:endParaRPr/>
          </a:p>
        </p:txBody>
      </p:sp>
      <p:sp>
        <p:nvSpPr>
          <p:cNvPr id="74" name="Google Shape;74;p11"/>
          <p:cNvSpPr/>
          <p:nvPr/>
        </p:nvSpPr>
        <p:spPr>
          <a:xfrm>
            <a:off x="7217006" y="0"/>
            <a:ext cx="1927002" cy="5143500"/>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solidFill>
            <a:srgbClr val="FFFFFF">
              <a:alpha val="206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75" name="Google Shape;75;p11"/>
          <p:cNvSpPr/>
          <p:nvPr/>
        </p:nvSpPr>
        <p:spPr>
          <a:xfrm>
            <a:off x="7366595" y="0"/>
            <a:ext cx="1777412" cy="5143500"/>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solidFill>
            <a:srgbClr val="FFFFFF">
              <a:alpha val="206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76" name="Google Shape;76;p11"/>
          <p:cNvSpPr/>
          <p:nvPr/>
        </p:nvSpPr>
        <p:spPr>
          <a:xfrm>
            <a:off x="7765453" y="0"/>
            <a:ext cx="1378552" cy="1394079"/>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solidFill>
            <a:srgbClr val="FFFFFF">
              <a:alpha val="206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77" name="Google Shape;77;p11"/>
          <p:cNvSpPr/>
          <p:nvPr/>
        </p:nvSpPr>
        <p:spPr>
          <a:xfrm rot="10800000">
            <a:off x="6" y="0"/>
            <a:ext cx="1927002" cy="5143500"/>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solidFill>
            <a:srgbClr val="FFFFFF">
              <a:alpha val="206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78" name="Google Shape;78;p11"/>
          <p:cNvSpPr/>
          <p:nvPr/>
        </p:nvSpPr>
        <p:spPr>
          <a:xfrm rot="10800000">
            <a:off x="7" y="0"/>
            <a:ext cx="1777412" cy="5143500"/>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solidFill>
            <a:srgbClr val="FFFFFF">
              <a:alpha val="206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79" name="Google Shape;79;p11"/>
          <p:cNvSpPr/>
          <p:nvPr/>
        </p:nvSpPr>
        <p:spPr>
          <a:xfrm rot="10800000">
            <a:off x="9" y="3749421"/>
            <a:ext cx="1378553" cy="1394079"/>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solidFill>
            <a:srgbClr val="FFFFFF">
              <a:alpha val="206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0"/>
        <p:cNvGrpSpPr/>
        <p:nvPr/>
      </p:nvGrpSpPr>
      <p:grpSpPr>
        <a:xfrm>
          <a:off x="0" y="0"/>
          <a:ext cx="0" cy="0"/>
          <a:chOff x="0" y="0"/>
          <a:chExt cx="0" cy="0"/>
        </a:xfrm>
      </p:grpSpPr>
      <p:sp>
        <p:nvSpPr>
          <p:cNvPr id="61" name="Google Shape;61;p9"/>
          <p:cNvSpPr/>
          <p:nvPr/>
        </p:nvSpPr>
        <p:spPr>
          <a:xfrm>
            <a:off x="7217006" y="0"/>
            <a:ext cx="1927002" cy="5143500"/>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62" name="Google Shape;62;p9"/>
          <p:cNvSpPr/>
          <p:nvPr/>
        </p:nvSpPr>
        <p:spPr>
          <a:xfrm>
            <a:off x="7366595" y="0"/>
            <a:ext cx="1777412" cy="5143500"/>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solidFill>
            <a:srgbClr val="D9D9D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63" name="Google Shape;63;p9"/>
          <p:cNvSpPr/>
          <p:nvPr/>
        </p:nvSpPr>
        <p:spPr>
          <a:xfrm>
            <a:off x="7765453" y="0"/>
            <a:ext cx="1378552" cy="1394079"/>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solidFill>
            <a:srgbClr val="F3F3F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64" name="Google Shape;64;p9"/>
          <p:cNvSpPr txBox="1">
            <a:spLocks noGrp="1"/>
          </p:cNvSpPr>
          <p:nvPr>
            <p:ph type="body" idx="1"/>
          </p:nvPr>
        </p:nvSpPr>
        <p:spPr>
          <a:xfrm>
            <a:off x="779100" y="4406300"/>
            <a:ext cx="6477600" cy="519600"/>
          </a:xfrm>
          <a:prstGeom prst="rect">
            <a:avLst/>
          </a:prstGeom>
        </p:spPr>
        <p:txBody>
          <a:bodyPr spcFirstLastPara="1" wrap="square" lIns="0" tIns="0" rIns="0" bIns="0" anchor="t" anchorCtr="0">
            <a:noAutofit/>
          </a:bodyPr>
          <a:lstStyle>
            <a:lvl1pPr marL="457200" lvl="0" indent="-228600" rtl="0">
              <a:spcBef>
                <a:spcPts val="0"/>
              </a:spcBef>
              <a:spcAft>
                <a:spcPts val="800"/>
              </a:spcAft>
              <a:buSzPts val="1800"/>
              <a:buNone/>
              <a:defRPr sz="1800"/>
            </a:lvl1pPr>
          </a:lstStyle>
          <a:p>
            <a:endParaRPr/>
          </a:p>
        </p:txBody>
      </p:sp>
      <p:sp>
        <p:nvSpPr>
          <p:cNvPr id="65" name="Google Shape;65;p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solidFill>
                  <a:schemeClr val="accent2"/>
                </a:solidFill>
              </a:defRPr>
            </a:lvl1pPr>
            <a:lvl2pPr lvl="1" rtl="0">
              <a:buNone/>
              <a:defRPr>
                <a:solidFill>
                  <a:schemeClr val="accent2"/>
                </a:solidFill>
              </a:defRPr>
            </a:lvl2pPr>
            <a:lvl3pPr lvl="2" rtl="0">
              <a:buNone/>
              <a:defRPr>
                <a:solidFill>
                  <a:schemeClr val="accent2"/>
                </a:solidFill>
              </a:defRPr>
            </a:lvl3pPr>
            <a:lvl4pPr lvl="3" rtl="0">
              <a:buNone/>
              <a:defRPr>
                <a:solidFill>
                  <a:schemeClr val="accent2"/>
                </a:solidFill>
              </a:defRPr>
            </a:lvl4pPr>
            <a:lvl5pPr lvl="4" rtl="0">
              <a:buNone/>
              <a:defRPr>
                <a:solidFill>
                  <a:schemeClr val="accent2"/>
                </a:solidFill>
              </a:defRPr>
            </a:lvl5pPr>
            <a:lvl6pPr lvl="5" rtl="0">
              <a:buNone/>
              <a:defRPr>
                <a:solidFill>
                  <a:schemeClr val="accent2"/>
                </a:solidFill>
              </a:defRPr>
            </a:lvl6pPr>
            <a:lvl7pPr lvl="6" rtl="0">
              <a:buNone/>
              <a:defRPr>
                <a:solidFill>
                  <a:schemeClr val="accent2"/>
                </a:solidFill>
              </a:defRPr>
            </a:lvl7pPr>
            <a:lvl8pPr lvl="7" rtl="0">
              <a:buNone/>
              <a:defRPr>
                <a:solidFill>
                  <a:schemeClr val="accent2"/>
                </a:solidFill>
              </a:defRPr>
            </a:lvl8pPr>
            <a:lvl9pPr lvl="8" rtl="0">
              <a:buNone/>
              <a:defRPr>
                <a:solidFill>
                  <a:schemeClr val="accent2"/>
                </a:solidFill>
              </a:defRPr>
            </a:lvl9pPr>
          </a:lstStyle>
          <a:p>
            <a:pPr marL="0" lvl="0" indent="0" algn="r"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1795938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79100" y="836000"/>
            <a:ext cx="69621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1pPr>
            <a:lvl2pPr lvl="1"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2pPr>
            <a:lvl3pPr lvl="2"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3pPr>
            <a:lvl4pPr lvl="3"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4pPr>
            <a:lvl5pPr lvl="4"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5pPr>
            <a:lvl6pPr lvl="5"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6pPr>
            <a:lvl7pPr lvl="6"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7pPr>
            <a:lvl8pPr lvl="7"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8pPr>
            <a:lvl9pPr lvl="8"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9pPr>
          </a:lstStyle>
          <a:p>
            <a:endParaRPr/>
          </a:p>
        </p:txBody>
      </p:sp>
      <p:sp>
        <p:nvSpPr>
          <p:cNvPr id="7" name="Google Shape;7;p1"/>
          <p:cNvSpPr txBox="1">
            <a:spLocks noGrp="1"/>
          </p:cNvSpPr>
          <p:nvPr>
            <p:ph type="body" idx="1"/>
          </p:nvPr>
        </p:nvSpPr>
        <p:spPr>
          <a:xfrm>
            <a:off x="779100" y="1492425"/>
            <a:ext cx="6962100" cy="28953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4"/>
              </a:buClr>
              <a:buSzPts val="2400"/>
              <a:buFont typeface="Fira Sans Light"/>
              <a:buChar char="●"/>
              <a:defRPr sz="2400">
                <a:solidFill>
                  <a:schemeClr val="dk1"/>
                </a:solidFill>
                <a:latin typeface="Fira Sans Light"/>
                <a:ea typeface="Fira Sans Light"/>
                <a:cs typeface="Fira Sans Light"/>
                <a:sym typeface="Fira Sans Light"/>
              </a:defRPr>
            </a:lvl1pPr>
            <a:lvl2pPr marL="914400" lvl="1" indent="-381000" rtl="0">
              <a:lnSpc>
                <a:spcPct val="115000"/>
              </a:lnSpc>
              <a:spcBef>
                <a:spcPts val="800"/>
              </a:spcBef>
              <a:spcAft>
                <a:spcPts val="0"/>
              </a:spcAft>
              <a:buClr>
                <a:schemeClr val="accent5"/>
              </a:buClr>
              <a:buSzPts val="2400"/>
              <a:buFont typeface="Fira Sans Light"/>
              <a:buChar char="○"/>
              <a:defRPr sz="2400">
                <a:solidFill>
                  <a:schemeClr val="dk1"/>
                </a:solidFill>
                <a:latin typeface="Fira Sans Light"/>
                <a:ea typeface="Fira Sans Light"/>
                <a:cs typeface="Fira Sans Light"/>
                <a:sym typeface="Fira Sans Light"/>
              </a:defRPr>
            </a:lvl2pPr>
            <a:lvl3pPr marL="1371600" lvl="2" indent="-381000" rtl="0">
              <a:lnSpc>
                <a:spcPct val="115000"/>
              </a:lnSpc>
              <a:spcBef>
                <a:spcPts val="800"/>
              </a:spcBef>
              <a:spcAft>
                <a:spcPts val="0"/>
              </a:spcAft>
              <a:buClr>
                <a:schemeClr val="accent6"/>
              </a:buClr>
              <a:buSzPts val="2400"/>
              <a:buFont typeface="Fira Sans Light"/>
              <a:buChar char="■"/>
              <a:defRPr sz="2400">
                <a:solidFill>
                  <a:schemeClr val="dk1"/>
                </a:solidFill>
                <a:latin typeface="Fira Sans Light"/>
                <a:ea typeface="Fira Sans Light"/>
                <a:cs typeface="Fira Sans Light"/>
                <a:sym typeface="Fira Sans Light"/>
              </a:defRPr>
            </a:lvl3pPr>
            <a:lvl4pPr marL="1828800" lvl="3"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4pPr>
            <a:lvl5pPr marL="2286000" lvl="4"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5pPr>
            <a:lvl6pPr marL="2743200" lvl="5"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6pPr>
            <a:lvl7pPr marL="3200400" lvl="6"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7pPr>
            <a:lvl8pPr marL="3657600" lvl="7"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8pPr>
            <a:lvl9pPr marL="4114800" lvl="8" indent="-381000" rtl="0">
              <a:lnSpc>
                <a:spcPct val="115000"/>
              </a:lnSpc>
              <a:spcBef>
                <a:spcPts val="800"/>
              </a:spcBef>
              <a:spcAft>
                <a:spcPts val="80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lt1"/>
                </a:solidFill>
                <a:latin typeface="Fira Sans SemiBold"/>
                <a:ea typeface="Fira Sans SemiBold"/>
                <a:cs typeface="Fira Sans SemiBold"/>
                <a:sym typeface="Fira Sans SemiBold"/>
              </a:defRPr>
            </a:lvl1pPr>
            <a:lvl2pPr lvl="1" algn="r" rtl="0">
              <a:buNone/>
              <a:defRPr sz="1300">
                <a:solidFill>
                  <a:schemeClr val="lt1"/>
                </a:solidFill>
                <a:latin typeface="Fira Sans SemiBold"/>
                <a:ea typeface="Fira Sans SemiBold"/>
                <a:cs typeface="Fira Sans SemiBold"/>
                <a:sym typeface="Fira Sans SemiBold"/>
              </a:defRPr>
            </a:lvl2pPr>
            <a:lvl3pPr lvl="2" algn="r" rtl="0">
              <a:buNone/>
              <a:defRPr sz="1300">
                <a:solidFill>
                  <a:schemeClr val="lt1"/>
                </a:solidFill>
                <a:latin typeface="Fira Sans SemiBold"/>
                <a:ea typeface="Fira Sans SemiBold"/>
                <a:cs typeface="Fira Sans SemiBold"/>
                <a:sym typeface="Fira Sans SemiBold"/>
              </a:defRPr>
            </a:lvl3pPr>
            <a:lvl4pPr lvl="3" algn="r" rtl="0">
              <a:buNone/>
              <a:defRPr sz="1300">
                <a:solidFill>
                  <a:schemeClr val="lt1"/>
                </a:solidFill>
                <a:latin typeface="Fira Sans SemiBold"/>
                <a:ea typeface="Fira Sans SemiBold"/>
                <a:cs typeface="Fira Sans SemiBold"/>
                <a:sym typeface="Fira Sans SemiBold"/>
              </a:defRPr>
            </a:lvl4pPr>
            <a:lvl5pPr lvl="4" algn="r" rtl="0">
              <a:buNone/>
              <a:defRPr sz="1300">
                <a:solidFill>
                  <a:schemeClr val="lt1"/>
                </a:solidFill>
                <a:latin typeface="Fira Sans SemiBold"/>
                <a:ea typeface="Fira Sans SemiBold"/>
                <a:cs typeface="Fira Sans SemiBold"/>
                <a:sym typeface="Fira Sans SemiBold"/>
              </a:defRPr>
            </a:lvl5pPr>
            <a:lvl6pPr lvl="5" algn="r" rtl="0">
              <a:buNone/>
              <a:defRPr sz="1300">
                <a:solidFill>
                  <a:schemeClr val="lt1"/>
                </a:solidFill>
                <a:latin typeface="Fira Sans SemiBold"/>
                <a:ea typeface="Fira Sans SemiBold"/>
                <a:cs typeface="Fira Sans SemiBold"/>
                <a:sym typeface="Fira Sans SemiBold"/>
              </a:defRPr>
            </a:lvl6pPr>
            <a:lvl7pPr lvl="6" algn="r" rtl="0">
              <a:buNone/>
              <a:defRPr sz="1300">
                <a:solidFill>
                  <a:schemeClr val="lt1"/>
                </a:solidFill>
                <a:latin typeface="Fira Sans SemiBold"/>
                <a:ea typeface="Fira Sans SemiBold"/>
                <a:cs typeface="Fira Sans SemiBold"/>
                <a:sym typeface="Fira Sans SemiBold"/>
              </a:defRPr>
            </a:lvl7pPr>
            <a:lvl8pPr lvl="7" algn="r" rtl="0">
              <a:buNone/>
              <a:defRPr sz="1300">
                <a:solidFill>
                  <a:schemeClr val="lt1"/>
                </a:solidFill>
                <a:latin typeface="Fira Sans SemiBold"/>
                <a:ea typeface="Fira Sans SemiBold"/>
                <a:cs typeface="Fira Sans SemiBold"/>
                <a:sym typeface="Fira Sans SemiBold"/>
              </a:defRPr>
            </a:lvl8pPr>
            <a:lvl9pPr lvl="8" algn="r" rtl="0">
              <a:buNone/>
              <a:defRPr sz="1300">
                <a:solidFill>
                  <a:schemeClr val="lt1"/>
                </a:solidFill>
                <a:latin typeface="Fira Sans SemiBold"/>
                <a:ea typeface="Fira Sans SemiBold"/>
                <a:cs typeface="Fira Sans SemiBold"/>
                <a:sym typeface="Fira Sans SemiBold"/>
              </a:defRPr>
            </a:lvl9pPr>
          </a:lstStyle>
          <a:p>
            <a:pPr marL="0" lvl="0" indent="0" algn="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6" r:id="rId5"/>
    <p:sldLayoutId id="2147483657" r:id="rId6"/>
    <p:sldLayoutId id="2147483659" r:id="rId7"/>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2"/>
          <p:cNvSpPr txBox="1">
            <a:spLocks noGrp="1"/>
          </p:cNvSpPr>
          <p:nvPr>
            <p:ph type="ctrTitle"/>
          </p:nvPr>
        </p:nvSpPr>
        <p:spPr>
          <a:xfrm>
            <a:off x="779100" y="1991825"/>
            <a:ext cx="5577600" cy="1159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El Olivo amado de Díos</a:t>
            </a:r>
            <a:br>
              <a:rPr lang="en" dirty="0"/>
            </a:br>
            <a:r>
              <a:rPr lang="en" dirty="0"/>
              <a:t>Rom 9-11</a:t>
            </a:r>
            <a:endParaRPr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6"/>
            <a:ext cx="6962100" cy="466021"/>
          </a:xfrm>
        </p:spPr>
        <p:txBody>
          <a:bodyPr/>
          <a:lstStyle/>
          <a:p>
            <a:r>
              <a:rPr lang="es-MX" b="1" dirty="0">
                <a:latin typeface="Fira Sans" panose="020B0503050000020004" pitchFamily="34" charset="0"/>
              </a:rPr>
              <a:t>Organización del texto Rom 11</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124374"/>
            <a:ext cx="6962100" cy="3625478"/>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MX" sz="1800" kern="100" dirty="0">
                <a:effectLst/>
                <a:latin typeface="Atkinson Hyperlegible" pitchFamily="2" charset="0"/>
                <a:ea typeface="Calibri" panose="020F0502020204030204" pitchFamily="34" charset="0"/>
                <a:cs typeface="Times New Roman" panose="02020603050405020304" pitchFamily="18" charset="0"/>
              </a:rPr>
              <a:t>La composición retórica del capítulo 11 subraya la creciente conexión entre Israel y los gentiles. El argumento en 11,1-27 trata tres puntos fundamentales seguidos de un resumen propio (11,28-32) y la doxología (11,33-36).</a:t>
            </a:r>
          </a:p>
          <a:p>
            <a:pPr marL="76200" indent="0" algn="just">
              <a:lnSpc>
                <a:spcPct val="107000"/>
              </a:lnSpc>
              <a:spcAft>
                <a:spcPts val="800"/>
              </a:spcAft>
              <a:buNone/>
            </a:pPr>
            <a:r>
              <a:rPr lang="es-MX" sz="1800" kern="100" dirty="0">
                <a:effectLst/>
                <a:latin typeface="Atkinson Hyperlegible" pitchFamily="2" charset="0"/>
                <a:ea typeface="Calibri" panose="020F0502020204030204" pitchFamily="34" charset="0"/>
                <a:cs typeface="Times New Roman" panose="02020603050405020304" pitchFamily="18" charset="0"/>
              </a:rPr>
              <a:t>Según una organización del pasaje basada en el estilo diatriba, Rom 11 contiene varios elementos del estilo diatriba, entre ellos conclusiones y objeciones falsas (11,1.11.19), rechazos de conclusiones falsas con la expresión griega </a:t>
            </a:r>
            <a:r>
              <a:rPr lang="es-MX" sz="1800" b="1" i="1" kern="100" dirty="0">
                <a:effectLst/>
                <a:latin typeface="Atkinson Hyperlegible" pitchFamily="2" charset="0"/>
                <a:ea typeface="Calibri" panose="020F0502020204030204" pitchFamily="34" charset="0"/>
                <a:cs typeface="Times New Roman" panose="02020603050405020304" pitchFamily="18" charset="0"/>
              </a:rPr>
              <a:t>me </a:t>
            </a:r>
            <a:r>
              <a:rPr lang="es-MX" sz="1800" b="1" i="1" kern="100" dirty="0" err="1">
                <a:effectLst/>
                <a:latin typeface="Atkinson Hyperlegible" pitchFamily="2" charset="0"/>
                <a:ea typeface="Calibri" panose="020F0502020204030204" pitchFamily="34" charset="0"/>
                <a:cs typeface="Times New Roman" panose="02020603050405020304" pitchFamily="18" charset="0"/>
              </a:rPr>
              <a:t>genoito</a:t>
            </a:r>
            <a:r>
              <a:rPr lang="es-MX" sz="1800" kern="100" dirty="0">
                <a:effectLst/>
                <a:latin typeface="Atkinson Hyperlegible" pitchFamily="2" charset="0"/>
                <a:ea typeface="Calibri" panose="020F0502020204030204" pitchFamily="34" charset="0"/>
                <a:cs typeface="Times New Roman" panose="02020603050405020304" pitchFamily="18" charset="0"/>
              </a:rPr>
              <a:t>, “¡de ningún modo!” (11,1.11) y el uso de la segunda persona del singular para dirigirse directamente a un interlocutor imaginario (11,17-24). Estos elementos dan al pasaje en cierto modo una estructura</a:t>
            </a:r>
            <a:endParaRPr lang="es-ES" sz="1800" kern="100" dirty="0">
              <a:effectLst/>
              <a:latin typeface="Atkinson Hyperlegible" pitchFamily="2" charset="0"/>
              <a:ea typeface="Calibri" panose="020F0502020204030204" pitchFamily="34" charset="0"/>
              <a:cs typeface="Times New Roman" panose="02020603050405020304" pitchFamily="18" charset="0"/>
            </a:endParaRP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a:p>
        </p:txBody>
      </p:sp>
    </p:spTree>
    <p:extLst>
      <p:ext uri="{BB962C8B-B14F-4D97-AF65-F5344CB8AC3E}">
        <p14:creationId xmlns:p14="http://schemas.microsoft.com/office/powerpoint/2010/main" val="9190535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6"/>
            <a:ext cx="6962100" cy="466021"/>
          </a:xfrm>
        </p:spPr>
        <p:txBody>
          <a:bodyPr/>
          <a:lstStyle/>
          <a:p>
            <a:r>
              <a:rPr lang="es-MX" b="1" dirty="0">
                <a:latin typeface="Fira Sans" panose="020B0503050000020004" pitchFamily="34" charset="0"/>
              </a:rPr>
              <a:t>El análisis retorico en Rom 11</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124374"/>
            <a:ext cx="6962100" cy="3625478"/>
          </a:xfrm>
          <a:prstGeom prst="rect">
            <a:avLst/>
          </a:prstGeom>
        </p:spPr>
        <p:txBody>
          <a:bodyPr spcFirstLastPara="1" wrap="square" lIns="0" tIns="0" rIns="0" bIns="0" anchor="ctr" anchorCtr="0">
            <a:noAutofit/>
          </a:bodyPr>
          <a:lstStyle/>
          <a:p>
            <a:pPr algn="just">
              <a:lnSpc>
                <a:spcPct val="107000"/>
              </a:lnSpc>
              <a:spcAft>
                <a:spcPts val="800"/>
              </a:spcAft>
            </a:pPr>
            <a:r>
              <a:rPr lang="es-MX" sz="1800" kern="100" dirty="0">
                <a:latin typeface="Atkinson Hyperlegible" pitchFamily="2" charset="0"/>
                <a:ea typeface="Calibri" panose="020F0502020204030204" pitchFamily="34" charset="0"/>
                <a:cs typeface="Times New Roman" panose="02020603050405020304" pitchFamily="18" charset="0"/>
              </a:rPr>
              <a:t>L</a:t>
            </a:r>
            <a:r>
              <a:rPr lang="es-MX" sz="1800" kern="100" dirty="0">
                <a:effectLst/>
                <a:latin typeface="Atkinson Hyperlegible" pitchFamily="2" charset="0"/>
                <a:ea typeface="Calibri" panose="020F0502020204030204" pitchFamily="34" charset="0"/>
                <a:cs typeface="Times New Roman" panose="02020603050405020304" pitchFamily="18" charset="0"/>
              </a:rPr>
              <a:t>a proposición principal en los versículos 1a.2a se especifica aún más por la proposición secundaria (o </a:t>
            </a:r>
            <a:r>
              <a:rPr lang="es-MX" sz="1800" kern="100" dirty="0" err="1">
                <a:effectLst/>
                <a:latin typeface="Atkinson Hyperlegible" pitchFamily="2" charset="0"/>
                <a:ea typeface="Calibri" panose="020F0502020204030204" pitchFamily="34" charset="0"/>
                <a:cs typeface="Times New Roman" panose="02020603050405020304" pitchFamily="18" charset="0"/>
              </a:rPr>
              <a:t>subpropositio</a:t>
            </a:r>
            <a:r>
              <a:rPr lang="es-MX" sz="1800" kern="100" dirty="0">
                <a:effectLst/>
                <a:latin typeface="Atkinson Hyperlegible" pitchFamily="2" charset="0"/>
                <a:ea typeface="Calibri" panose="020F0502020204030204" pitchFamily="34" charset="0"/>
                <a:cs typeface="Times New Roman" panose="02020603050405020304" pitchFamily="18" charset="0"/>
              </a:rPr>
              <a:t>) en los versículos 11a, y cómo finalmente se confirma por el misterio anunciado en el v. 25. </a:t>
            </a:r>
          </a:p>
          <a:p>
            <a:pPr algn="just">
              <a:lnSpc>
                <a:spcPct val="107000"/>
              </a:lnSpc>
              <a:spcAft>
                <a:spcPts val="800"/>
              </a:spcAft>
            </a:pPr>
            <a:r>
              <a:rPr lang="es-MX" sz="1800" kern="100" dirty="0">
                <a:effectLst/>
                <a:latin typeface="Atkinson Hyperlegible" pitchFamily="2" charset="0"/>
                <a:ea typeface="Calibri" panose="020F0502020204030204" pitchFamily="34" charset="0"/>
                <a:cs typeface="Times New Roman" panose="02020603050405020304" pitchFamily="18" charset="0"/>
              </a:rPr>
              <a:t>También se observa cómo la </a:t>
            </a:r>
            <a:r>
              <a:rPr lang="es-MX" sz="1800" kern="100" dirty="0" err="1">
                <a:effectLst/>
                <a:latin typeface="Atkinson Hyperlegible" pitchFamily="2" charset="0"/>
                <a:ea typeface="Calibri" panose="020F0502020204030204" pitchFamily="34" charset="0"/>
                <a:cs typeface="Times New Roman" panose="02020603050405020304" pitchFamily="18" charset="0"/>
              </a:rPr>
              <a:t>propositio</a:t>
            </a:r>
            <a:r>
              <a:rPr lang="es-MX" sz="1800" kern="100" dirty="0">
                <a:effectLst/>
                <a:latin typeface="Atkinson Hyperlegible" pitchFamily="2" charset="0"/>
                <a:ea typeface="Calibri" panose="020F0502020204030204" pitchFamily="34" charset="0"/>
                <a:cs typeface="Times New Roman" panose="02020603050405020304" pitchFamily="18" charset="0"/>
              </a:rPr>
              <a:t> se apoya en diferentes tipos de pruebas en las distintas etapas del argumento (</a:t>
            </a:r>
            <a:r>
              <a:rPr lang="es-MX" sz="1800" kern="100" dirty="0" err="1">
                <a:effectLst/>
                <a:latin typeface="Atkinson Hyperlegible" pitchFamily="2" charset="0"/>
                <a:ea typeface="Calibri" panose="020F0502020204030204" pitchFamily="34" charset="0"/>
                <a:cs typeface="Times New Roman" panose="02020603050405020304" pitchFamily="18" charset="0"/>
              </a:rPr>
              <a:t>probatio</a:t>
            </a:r>
            <a:r>
              <a:rPr lang="es-MX" sz="1800" kern="100" dirty="0">
                <a:effectLst/>
                <a:latin typeface="Atkinson Hyperlegible" pitchFamily="2" charset="0"/>
                <a:ea typeface="Calibri" panose="020F0502020204030204" pitchFamily="34" charset="0"/>
                <a:cs typeface="Times New Roman" panose="02020603050405020304" pitchFamily="18" charset="0"/>
              </a:rPr>
              <a:t>). De este modo, surgirá un esbozo de la </a:t>
            </a:r>
            <a:r>
              <a:rPr lang="es-MX" sz="1800" kern="100" dirty="0" err="1">
                <a:effectLst/>
                <a:latin typeface="Atkinson Hyperlegible" pitchFamily="2" charset="0"/>
                <a:ea typeface="Calibri" panose="020F0502020204030204" pitchFamily="34" charset="0"/>
                <a:cs typeface="Times New Roman" panose="02020603050405020304" pitchFamily="18" charset="0"/>
              </a:rPr>
              <a:t>dispositio</a:t>
            </a:r>
            <a:r>
              <a:rPr lang="es-MX" sz="1800" kern="100" dirty="0">
                <a:effectLst/>
                <a:latin typeface="Atkinson Hyperlegible" pitchFamily="2" charset="0"/>
                <a:ea typeface="Calibri" panose="020F0502020204030204" pitchFamily="34" charset="0"/>
                <a:cs typeface="Times New Roman" panose="02020603050405020304" pitchFamily="18" charset="0"/>
              </a:rPr>
              <a:t> retórica del capítulo.</a:t>
            </a:r>
            <a:endParaRPr lang="es-ES" sz="1800" kern="100" dirty="0">
              <a:effectLst/>
              <a:latin typeface="Atkinson Hyperlegible" pitchFamily="2" charset="0"/>
              <a:ea typeface="Calibri" panose="020F0502020204030204" pitchFamily="34" charset="0"/>
              <a:cs typeface="Times New Roman" panose="02020603050405020304" pitchFamily="18" charset="0"/>
            </a:endParaRP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11</a:t>
            </a:fld>
            <a:endParaRPr/>
          </a:p>
        </p:txBody>
      </p:sp>
    </p:spTree>
    <p:extLst>
      <p:ext uri="{BB962C8B-B14F-4D97-AF65-F5344CB8AC3E}">
        <p14:creationId xmlns:p14="http://schemas.microsoft.com/office/powerpoint/2010/main" val="42596405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6"/>
            <a:ext cx="6962100" cy="466021"/>
          </a:xfrm>
        </p:spPr>
        <p:txBody>
          <a:bodyPr/>
          <a:lstStyle/>
          <a:p>
            <a:r>
              <a:rPr lang="es-MX" b="1" dirty="0">
                <a:latin typeface="Fira Sans" panose="020B0503050000020004" pitchFamily="34" charset="0"/>
              </a:rPr>
              <a:t>El análisis retorico en Rom 11</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124374"/>
            <a:ext cx="6962100" cy="3625478"/>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MX" sz="1800" kern="100" dirty="0">
                <a:latin typeface="Atkinson Hyperlegible" pitchFamily="2" charset="0"/>
                <a:ea typeface="Calibri" panose="020F0502020204030204" pitchFamily="34" charset="0"/>
                <a:cs typeface="Times New Roman" panose="02020603050405020304" pitchFamily="18" charset="0"/>
              </a:rPr>
              <a:t>Por lo tanto, varios autores sugieren que Pablo combina la diatriba con el midrash en pasajes como Rom 11,1-10 (o 11,1-12).  Según este punto de vista, el v. 2a, con su referencia al Sal 94,14 y 1 Sam 12,22, funciona como el texto principal de prueba que inicia el midrash y que luego es apoyado por otros textos. </a:t>
            </a:r>
            <a:r>
              <a:rPr lang="es-MX" sz="1800" kern="100" dirty="0" err="1">
                <a:latin typeface="Atkinson Hyperlegible" pitchFamily="2" charset="0"/>
                <a:ea typeface="Calibri" panose="020F0502020204030204" pitchFamily="34" charset="0"/>
                <a:cs typeface="Times New Roman" panose="02020603050405020304" pitchFamily="18" charset="0"/>
              </a:rPr>
              <a:t>Gadenz</a:t>
            </a:r>
            <a:r>
              <a:rPr lang="es-MX" sz="1800" kern="100" dirty="0">
                <a:latin typeface="Atkinson Hyperlegible" pitchFamily="2" charset="0"/>
                <a:ea typeface="Calibri" panose="020F0502020204030204" pitchFamily="34" charset="0"/>
                <a:cs typeface="Times New Roman" panose="02020603050405020304" pitchFamily="18" charset="0"/>
              </a:rPr>
              <a:t>, observa que una dificultad con este punto de vista es que el texto bíblico al que se refiere el v. 2a es en realidad una alusión y no una cita.</a:t>
            </a:r>
            <a:endParaRPr lang="es-ES" sz="1800" kern="100" dirty="0">
              <a:effectLst/>
              <a:latin typeface="Atkinson Hyperlegible" pitchFamily="2" charset="0"/>
              <a:ea typeface="Calibri" panose="020F0502020204030204" pitchFamily="34" charset="0"/>
              <a:cs typeface="Times New Roman" panose="02020603050405020304" pitchFamily="18" charset="0"/>
            </a:endParaRP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12</a:t>
            </a:fld>
            <a:endParaRPr/>
          </a:p>
        </p:txBody>
      </p:sp>
    </p:spTree>
    <p:extLst>
      <p:ext uri="{BB962C8B-B14F-4D97-AF65-F5344CB8AC3E}">
        <p14:creationId xmlns:p14="http://schemas.microsoft.com/office/powerpoint/2010/main" val="8014530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6"/>
            <a:ext cx="6962100" cy="466021"/>
          </a:xfrm>
        </p:spPr>
        <p:txBody>
          <a:bodyPr/>
          <a:lstStyle/>
          <a:p>
            <a:r>
              <a:rPr lang="es-MX" b="1" dirty="0">
                <a:latin typeface="Fira Sans" panose="020B0503050000020004" pitchFamily="34" charset="0"/>
              </a:rPr>
              <a:t>Rom 11,1-10 (v.1-2a / v.2b-6)</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124374"/>
            <a:ext cx="6962100" cy="3625478"/>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MX" sz="1800" b="1" i="1" kern="100" dirty="0">
                <a:latin typeface="Atkinson Hyperlegible" pitchFamily="2" charset="0"/>
                <a:ea typeface="Calibri" panose="020F0502020204030204" pitchFamily="34" charset="0"/>
                <a:cs typeface="Times New Roman" panose="02020603050405020304" pitchFamily="18" charset="0"/>
              </a:rPr>
              <a:t>1</a:t>
            </a:r>
            <a:r>
              <a:rPr lang="es-MX" sz="1800" kern="100" dirty="0">
                <a:latin typeface="Atkinson Hyperlegible" pitchFamily="2" charset="0"/>
                <a:ea typeface="Calibri" panose="020F0502020204030204" pitchFamily="34" charset="0"/>
                <a:cs typeface="Times New Roman" panose="02020603050405020304" pitchFamily="18" charset="0"/>
              </a:rPr>
              <a:t> (…) Dios no ha rechazado a su pueblo </a:t>
            </a:r>
            <a:r>
              <a:rPr lang="es-MX" sz="1800" b="1" i="1" kern="100" dirty="0">
                <a:latin typeface="Atkinson Hyperlegible" pitchFamily="2" charset="0"/>
                <a:ea typeface="Calibri" panose="020F0502020204030204" pitchFamily="34" charset="0"/>
                <a:cs typeface="Times New Roman" panose="02020603050405020304" pitchFamily="18" charset="0"/>
              </a:rPr>
              <a:t>2</a:t>
            </a:r>
            <a:r>
              <a:rPr lang="es-MX" sz="1800" kern="100" dirty="0">
                <a:latin typeface="Atkinson Hyperlegible" pitchFamily="2" charset="0"/>
                <a:ea typeface="Calibri" panose="020F0502020204030204" pitchFamily="34" charset="0"/>
                <a:cs typeface="Times New Roman" panose="02020603050405020304" pitchFamily="18" charset="0"/>
              </a:rPr>
              <a:t> Dios no ha rechazado a su pueblo, a quien fue el primero en reconocer como tal. </a:t>
            </a:r>
          </a:p>
          <a:p>
            <a:pPr marL="76200" indent="0" algn="just">
              <a:lnSpc>
                <a:spcPct val="107000"/>
              </a:lnSpc>
              <a:spcAft>
                <a:spcPts val="800"/>
              </a:spcAft>
              <a:buNone/>
            </a:pPr>
            <a:r>
              <a:rPr lang="es-MX" sz="1800" kern="100" dirty="0">
                <a:latin typeface="Atkinson Hyperlegible" pitchFamily="2" charset="0"/>
                <a:ea typeface="Calibri" panose="020F0502020204030204" pitchFamily="34" charset="0"/>
                <a:cs typeface="Times New Roman" panose="02020603050405020304" pitchFamily="18" charset="0"/>
              </a:rPr>
              <a:t>¿O es que ignoráis lo que dice la Escritura acerca de </a:t>
            </a:r>
            <a:r>
              <a:rPr lang="es-MX" sz="1800" u="sng" kern="100" dirty="0">
                <a:latin typeface="Atkinson Hyperlegible" pitchFamily="2" charset="0"/>
                <a:ea typeface="Calibri" panose="020F0502020204030204" pitchFamily="34" charset="0"/>
                <a:cs typeface="Times New Roman" panose="02020603050405020304" pitchFamily="18" charset="0"/>
              </a:rPr>
              <a:t>Elías, </a:t>
            </a:r>
            <a:r>
              <a:rPr lang="es-MX" sz="1800" b="1" u="sng" kern="100" dirty="0">
                <a:latin typeface="Atkinson Hyperlegible" pitchFamily="2" charset="0"/>
                <a:ea typeface="Calibri" panose="020F0502020204030204" pitchFamily="34" charset="0"/>
                <a:cs typeface="Times New Roman" panose="02020603050405020304" pitchFamily="18" charset="0"/>
              </a:rPr>
              <a:t>cómo se queja</a:t>
            </a:r>
            <a:r>
              <a:rPr lang="es-MX" sz="1800" kern="100" dirty="0">
                <a:latin typeface="Atkinson Hyperlegible" pitchFamily="2" charset="0"/>
                <a:ea typeface="Calibri" panose="020F0502020204030204" pitchFamily="34" charset="0"/>
                <a:cs typeface="Times New Roman" panose="02020603050405020304" pitchFamily="18" charset="0"/>
              </a:rPr>
              <a:t> ante Dios contra Israel? </a:t>
            </a:r>
            <a:r>
              <a:rPr lang="es-MX" sz="1800" b="1" kern="100" dirty="0">
                <a:solidFill>
                  <a:srgbClr val="549E39"/>
                </a:solidFill>
                <a:latin typeface="Atkinson Hyperlegible" pitchFamily="2" charset="0"/>
                <a:ea typeface="Calibri" panose="020F0502020204030204" pitchFamily="34" charset="0"/>
                <a:cs typeface="Times New Roman" panose="02020603050405020304" pitchFamily="18" charset="0"/>
              </a:rPr>
              <a:t>(1Sam 12,22; Sal. 94,14)</a:t>
            </a:r>
            <a:r>
              <a:rPr lang="es-MX" sz="1800" kern="100" dirty="0">
                <a:latin typeface="Atkinson Hyperlegible" pitchFamily="2" charset="0"/>
                <a:ea typeface="Calibri" panose="020F0502020204030204" pitchFamily="34" charset="0"/>
                <a:cs typeface="Times New Roman" panose="02020603050405020304" pitchFamily="18" charset="0"/>
              </a:rPr>
              <a:t>: </a:t>
            </a:r>
            <a:r>
              <a:rPr lang="es-MX" sz="1800" b="1" i="1" kern="100" dirty="0">
                <a:latin typeface="Atkinson Hyperlegible" pitchFamily="2" charset="0"/>
                <a:ea typeface="Calibri" panose="020F0502020204030204" pitchFamily="34" charset="0"/>
                <a:cs typeface="Times New Roman" panose="02020603050405020304" pitchFamily="18" charset="0"/>
              </a:rPr>
              <a:t>3</a:t>
            </a:r>
            <a:r>
              <a:rPr lang="es-MX" sz="1800" kern="100" dirty="0">
                <a:latin typeface="Atkinson Hyperlegible" pitchFamily="2" charset="0"/>
                <a:ea typeface="Calibri" panose="020F0502020204030204" pitchFamily="34" charset="0"/>
                <a:cs typeface="Times New Roman" panose="02020603050405020304" pitchFamily="18" charset="0"/>
              </a:rPr>
              <a:t> ¡Señor!, han dado muerte a tus profetas; han derribado tus altares; y he quedado yo solo, y acechan contra mi vida. </a:t>
            </a:r>
            <a:r>
              <a:rPr lang="es-MX" sz="1800" b="1" kern="100" dirty="0">
                <a:solidFill>
                  <a:srgbClr val="549E39"/>
                </a:solidFill>
                <a:latin typeface="Atkinson Hyperlegible" pitchFamily="2" charset="0"/>
                <a:ea typeface="Calibri" panose="020F0502020204030204" pitchFamily="34" charset="0"/>
                <a:cs typeface="Times New Roman" panose="02020603050405020304" pitchFamily="18" charset="0"/>
              </a:rPr>
              <a:t>(1Re 19,10, 14)</a:t>
            </a:r>
            <a:r>
              <a:rPr lang="es-MX" sz="1800" kern="100" dirty="0">
                <a:latin typeface="Atkinson Hyperlegible" pitchFamily="2" charset="0"/>
                <a:ea typeface="Calibri" panose="020F0502020204030204" pitchFamily="34" charset="0"/>
                <a:cs typeface="Times New Roman" panose="02020603050405020304" pitchFamily="18" charset="0"/>
              </a:rPr>
              <a:t> </a:t>
            </a:r>
            <a:r>
              <a:rPr lang="es-MX" sz="1800" b="1" i="1" kern="100" dirty="0">
                <a:latin typeface="Atkinson Hyperlegible" pitchFamily="2" charset="0"/>
                <a:ea typeface="Calibri" panose="020F0502020204030204" pitchFamily="34" charset="0"/>
                <a:cs typeface="Times New Roman" panose="02020603050405020304" pitchFamily="18" charset="0"/>
              </a:rPr>
              <a:t>4</a:t>
            </a:r>
            <a:r>
              <a:rPr lang="es-MX" sz="1800" kern="100" dirty="0">
                <a:latin typeface="Atkinson Hyperlegible" pitchFamily="2" charset="0"/>
                <a:ea typeface="Calibri" panose="020F0502020204030204" pitchFamily="34" charset="0"/>
                <a:cs typeface="Times New Roman" panose="02020603050405020304" pitchFamily="18" charset="0"/>
              </a:rPr>
              <a:t> ¿Y qué le responde el oráculo divino? </a:t>
            </a:r>
            <a:r>
              <a:rPr lang="es-MX" sz="1800" u="sng" kern="100" dirty="0">
                <a:latin typeface="Atkinson Hyperlegible" pitchFamily="2" charset="0"/>
                <a:ea typeface="Calibri" panose="020F0502020204030204" pitchFamily="34" charset="0"/>
                <a:cs typeface="Times New Roman" panose="02020603050405020304" pitchFamily="18" charset="0"/>
              </a:rPr>
              <a:t>Me he </a:t>
            </a:r>
            <a:r>
              <a:rPr lang="es-MX" sz="1800" b="1" u="sng" kern="100" dirty="0">
                <a:latin typeface="Atkinson Hyperlegible" pitchFamily="2" charset="0"/>
                <a:ea typeface="Calibri" panose="020F0502020204030204" pitchFamily="34" charset="0"/>
                <a:cs typeface="Times New Roman" panose="02020603050405020304" pitchFamily="18" charset="0"/>
              </a:rPr>
              <a:t>reservado</a:t>
            </a:r>
            <a:r>
              <a:rPr lang="es-MX" sz="1800" u="sng" kern="100" dirty="0">
                <a:latin typeface="Atkinson Hyperlegible" pitchFamily="2" charset="0"/>
                <a:ea typeface="Calibri" panose="020F0502020204030204" pitchFamily="34" charset="0"/>
                <a:cs typeface="Times New Roman" panose="02020603050405020304" pitchFamily="18" charset="0"/>
              </a:rPr>
              <a:t> siete mil hombres </a:t>
            </a:r>
            <a:r>
              <a:rPr lang="es-MX" sz="1800" kern="100" dirty="0">
                <a:latin typeface="Atkinson Hyperlegible" pitchFamily="2" charset="0"/>
                <a:ea typeface="Calibri" panose="020F0502020204030204" pitchFamily="34" charset="0"/>
                <a:cs typeface="Times New Roman" panose="02020603050405020304" pitchFamily="18" charset="0"/>
              </a:rPr>
              <a:t>que no han doblado la rodilla ante Baal. </a:t>
            </a:r>
            <a:r>
              <a:rPr lang="es-MX" sz="1800" b="1" i="1" kern="100" dirty="0">
                <a:latin typeface="Atkinson Hyperlegible" pitchFamily="2" charset="0"/>
                <a:ea typeface="Calibri" panose="020F0502020204030204" pitchFamily="34" charset="0"/>
                <a:cs typeface="Times New Roman" panose="02020603050405020304" pitchFamily="18" charset="0"/>
              </a:rPr>
              <a:t>5</a:t>
            </a:r>
            <a:r>
              <a:rPr lang="es-MX" sz="1800" kern="100" dirty="0">
                <a:latin typeface="Atkinson Hyperlegible" pitchFamily="2" charset="0"/>
                <a:ea typeface="Calibri" panose="020F0502020204030204" pitchFamily="34" charset="0"/>
                <a:cs typeface="Times New Roman" panose="02020603050405020304" pitchFamily="18" charset="0"/>
              </a:rPr>
              <a:t> Pues bien, del mismo modo, </a:t>
            </a:r>
            <a:r>
              <a:rPr lang="es-MX" sz="1800" u="sng" kern="100" dirty="0">
                <a:latin typeface="Atkinson Hyperlegible" pitchFamily="2" charset="0"/>
                <a:ea typeface="Calibri" panose="020F0502020204030204" pitchFamily="34" charset="0"/>
                <a:cs typeface="Times New Roman" panose="02020603050405020304" pitchFamily="18" charset="0"/>
              </a:rPr>
              <a:t>también ahora subsiste un </a:t>
            </a:r>
            <a:r>
              <a:rPr lang="es-MX" sz="1800" b="1" u="sng" kern="100" dirty="0">
                <a:latin typeface="Atkinson Hyperlegible" pitchFamily="2" charset="0"/>
                <a:ea typeface="Calibri" panose="020F0502020204030204" pitchFamily="34" charset="0"/>
                <a:cs typeface="Times New Roman" panose="02020603050405020304" pitchFamily="18" charset="0"/>
              </a:rPr>
              <a:t>resto elegido</a:t>
            </a:r>
            <a:r>
              <a:rPr lang="es-MX" sz="1800" kern="100" dirty="0">
                <a:latin typeface="Atkinson Hyperlegible" pitchFamily="2" charset="0"/>
                <a:ea typeface="Calibri" panose="020F0502020204030204" pitchFamily="34" charset="0"/>
                <a:cs typeface="Times New Roman" panose="02020603050405020304" pitchFamily="18" charset="0"/>
              </a:rPr>
              <a:t> por gracia. </a:t>
            </a:r>
            <a:r>
              <a:rPr lang="es-MX" sz="1800" b="1" kern="100" dirty="0">
                <a:solidFill>
                  <a:srgbClr val="549E39"/>
                </a:solidFill>
                <a:latin typeface="Atkinson Hyperlegible" pitchFamily="2" charset="0"/>
                <a:ea typeface="Calibri" panose="020F0502020204030204" pitchFamily="34" charset="0"/>
                <a:cs typeface="Times New Roman" panose="02020603050405020304" pitchFamily="18" charset="0"/>
              </a:rPr>
              <a:t>(1Re 19,18)</a:t>
            </a:r>
            <a:r>
              <a:rPr lang="es-MX" sz="1800" kern="100" dirty="0">
                <a:latin typeface="Atkinson Hyperlegible" pitchFamily="2" charset="0"/>
                <a:ea typeface="Calibri" panose="020F0502020204030204" pitchFamily="34" charset="0"/>
                <a:cs typeface="Times New Roman" panose="02020603050405020304" pitchFamily="18" charset="0"/>
              </a:rPr>
              <a:t> </a:t>
            </a:r>
            <a:r>
              <a:rPr lang="es-MX" sz="1800" b="1" i="1" kern="100" dirty="0">
                <a:latin typeface="Atkinson Hyperlegible" pitchFamily="2" charset="0"/>
                <a:ea typeface="Calibri" panose="020F0502020204030204" pitchFamily="34" charset="0"/>
                <a:cs typeface="Times New Roman" panose="02020603050405020304" pitchFamily="18" charset="0"/>
              </a:rPr>
              <a:t>6</a:t>
            </a:r>
            <a:r>
              <a:rPr lang="es-MX" sz="1800" kern="100" dirty="0">
                <a:latin typeface="Atkinson Hyperlegible" pitchFamily="2" charset="0"/>
                <a:ea typeface="Calibri" panose="020F0502020204030204" pitchFamily="34" charset="0"/>
                <a:cs typeface="Times New Roman" panose="02020603050405020304" pitchFamily="18" charset="0"/>
              </a:rPr>
              <a:t> Y, si es por gracia, ya no lo es por las obras de la ley; de otro modo, la gracia no sería ya gracia. </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13</a:t>
            </a:fld>
            <a:endParaRPr/>
          </a:p>
        </p:txBody>
      </p:sp>
    </p:spTree>
    <p:extLst>
      <p:ext uri="{BB962C8B-B14F-4D97-AF65-F5344CB8AC3E}">
        <p14:creationId xmlns:p14="http://schemas.microsoft.com/office/powerpoint/2010/main" val="15860071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6"/>
            <a:ext cx="6962100" cy="466021"/>
          </a:xfrm>
        </p:spPr>
        <p:txBody>
          <a:bodyPr/>
          <a:lstStyle/>
          <a:p>
            <a:r>
              <a:rPr lang="es-MX" b="1" dirty="0">
                <a:latin typeface="Fira Sans" panose="020B0503050000020004" pitchFamily="34" charset="0"/>
              </a:rPr>
              <a:t>Rom 11,1-10 (v.7-10)</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124374"/>
            <a:ext cx="6962100" cy="3625478"/>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MX" sz="1800" b="1" i="1" kern="100" dirty="0">
                <a:latin typeface="Atkinson Hyperlegible" pitchFamily="2" charset="0"/>
                <a:ea typeface="Calibri" panose="020F0502020204030204" pitchFamily="34" charset="0"/>
                <a:cs typeface="Times New Roman" panose="02020603050405020304" pitchFamily="18" charset="0"/>
              </a:rPr>
              <a:t>7</a:t>
            </a:r>
            <a:r>
              <a:rPr lang="es-MX" sz="1800" kern="100" dirty="0">
                <a:latin typeface="Atkinson Hyperlegible" pitchFamily="2" charset="0"/>
                <a:ea typeface="Calibri" panose="020F0502020204030204" pitchFamily="34" charset="0"/>
                <a:cs typeface="Times New Roman" panose="02020603050405020304" pitchFamily="18" charset="0"/>
              </a:rPr>
              <a:t> Entonces, ¿qué? Pues que Israel no consiguió lo que buscaba, y en cambio lo consiguieron los elegidos. Los demás </a:t>
            </a:r>
            <a:r>
              <a:rPr lang="es-MX" sz="1800" b="1" u="sng" kern="100" dirty="0">
                <a:latin typeface="Atkinson Hyperlegible" pitchFamily="2" charset="0"/>
                <a:ea typeface="Calibri" panose="020F0502020204030204" pitchFamily="34" charset="0"/>
                <a:cs typeface="Times New Roman" panose="02020603050405020304" pitchFamily="18" charset="0"/>
              </a:rPr>
              <a:t>se endurecieron</a:t>
            </a:r>
            <a:r>
              <a:rPr lang="es-MX" sz="1800" kern="100" dirty="0">
                <a:latin typeface="Atkinson Hyperlegible" pitchFamily="2" charset="0"/>
                <a:ea typeface="Calibri" panose="020F0502020204030204" pitchFamily="34" charset="0"/>
                <a:cs typeface="Times New Roman" panose="02020603050405020304" pitchFamily="18" charset="0"/>
              </a:rPr>
              <a:t>, </a:t>
            </a:r>
            <a:r>
              <a:rPr lang="es-MX" sz="1800" b="1" i="1" kern="100" dirty="0">
                <a:latin typeface="Atkinson Hyperlegible" pitchFamily="2" charset="0"/>
                <a:ea typeface="Calibri" panose="020F0502020204030204" pitchFamily="34" charset="0"/>
                <a:cs typeface="Times New Roman" panose="02020603050405020304" pitchFamily="18" charset="0"/>
              </a:rPr>
              <a:t>8</a:t>
            </a:r>
            <a:r>
              <a:rPr lang="es-MX" sz="1800" kern="100" dirty="0">
                <a:latin typeface="Atkinson Hyperlegible" pitchFamily="2" charset="0"/>
                <a:ea typeface="Calibri" panose="020F0502020204030204" pitchFamily="34" charset="0"/>
                <a:cs typeface="Times New Roman" panose="02020603050405020304" pitchFamily="18" charset="0"/>
              </a:rPr>
              <a:t> como dice la Escritura: Dio les Dios un espíritu de embotamiento: ojos para no ver y oídos para no oír, hasta el día de hoy. </a:t>
            </a:r>
            <a:r>
              <a:rPr lang="es-MX" sz="1800" b="1" kern="100" dirty="0">
                <a:solidFill>
                  <a:srgbClr val="549E39"/>
                </a:solidFill>
                <a:latin typeface="Atkinson Hyperlegible" pitchFamily="2" charset="0"/>
                <a:ea typeface="Calibri" panose="020F0502020204030204" pitchFamily="34" charset="0"/>
                <a:cs typeface="Times New Roman" panose="02020603050405020304" pitchFamily="18" charset="0"/>
              </a:rPr>
              <a:t>(</a:t>
            </a:r>
            <a:r>
              <a:rPr lang="es-MX" sz="1800" b="1" kern="100" dirty="0" err="1">
                <a:solidFill>
                  <a:srgbClr val="549E39"/>
                </a:solidFill>
                <a:latin typeface="Atkinson Hyperlegible" pitchFamily="2" charset="0"/>
                <a:ea typeface="Calibri" panose="020F0502020204030204" pitchFamily="34" charset="0"/>
                <a:cs typeface="Times New Roman" panose="02020603050405020304" pitchFamily="18" charset="0"/>
              </a:rPr>
              <a:t>Is</a:t>
            </a:r>
            <a:r>
              <a:rPr lang="es-MX" sz="1800" b="1" kern="100" dirty="0">
                <a:solidFill>
                  <a:srgbClr val="549E39"/>
                </a:solidFill>
                <a:latin typeface="Atkinson Hyperlegible" pitchFamily="2" charset="0"/>
                <a:ea typeface="Calibri" panose="020F0502020204030204" pitchFamily="34" charset="0"/>
                <a:cs typeface="Times New Roman" panose="02020603050405020304" pitchFamily="18" charset="0"/>
              </a:rPr>
              <a:t> 29,10; </a:t>
            </a:r>
            <a:r>
              <a:rPr lang="es-MX" sz="1800" b="1" kern="100" dirty="0" err="1">
                <a:solidFill>
                  <a:srgbClr val="549E39"/>
                </a:solidFill>
                <a:latin typeface="Atkinson Hyperlegible" pitchFamily="2" charset="0"/>
                <a:ea typeface="Calibri" panose="020F0502020204030204" pitchFamily="34" charset="0"/>
                <a:cs typeface="Times New Roman" panose="02020603050405020304" pitchFamily="18" charset="0"/>
              </a:rPr>
              <a:t>Dt</a:t>
            </a:r>
            <a:r>
              <a:rPr lang="es-MX" sz="1800" b="1" kern="100" dirty="0">
                <a:solidFill>
                  <a:srgbClr val="549E39"/>
                </a:solidFill>
                <a:latin typeface="Atkinson Hyperlegible" pitchFamily="2" charset="0"/>
                <a:ea typeface="Calibri" panose="020F0502020204030204" pitchFamily="34" charset="0"/>
                <a:cs typeface="Times New Roman" panose="02020603050405020304" pitchFamily="18" charset="0"/>
              </a:rPr>
              <a:t> 29,4)</a:t>
            </a:r>
            <a:r>
              <a:rPr lang="es-MX" sz="1800" kern="100" dirty="0">
                <a:latin typeface="Atkinson Hyperlegible" pitchFamily="2" charset="0"/>
                <a:ea typeface="Calibri" panose="020F0502020204030204" pitchFamily="34" charset="0"/>
                <a:cs typeface="Times New Roman" panose="02020603050405020304" pitchFamily="18" charset="0"/>
              </a:rPr>
              <a:t> </a:t>
            </a:r>
            <a:r>
              <a:rPr lang="es-MX" sz="1800" b="1" i="1" kern="100" dirty="0">
                <a:latin typeface="Atkinson Hyperlegible" pitchFamily="2" charset="0"/>
                <a:ea typeface="Calibri" panose="020F0502020204030204" pitchFamily="34" charset="0"/>
                <a:cs typeface="Times New Roman" panose="02020603050405020304" pitchFamily="18" charset="0"/>
              </a:rPr>
              <a:t>9</a:t>
            </a:r>
            <a:r>
              <a:rPr lang="es-MX" sz="1800" kern="100" dirty="0">
                <a:latin typeface="Atkinson Hyperlegible" pitchFamily="2" charset="0"/>
                <a:ea typeface="Calibri" panose="020F0502020204030204" pitchFamily="34" charset="0"/>
                <a:cs typeface="Times New Roman" panose="02020603050405020304" pitchFamily="18" charset="0"/>
              </a:rPr>
              <a:t> David también dice: Conviértase su mesa en trampa y lazo, en piedra de tropiezo y justo pago; </a:t>
            </a:r>
            <a:r>
              <a:rPr lang="es-MX" sz="1800" b="1" i="1" kern="100" dirty="0">
                <a:latin typeface="Atkinson Hyperlegible" pitchFamily="2" charset="0"/>
                <a:ea typeface="Calibri" panose="020F0502020204030204" pitchFamily="34" charset="0"/>
                <a:cs typeface="Times New Roman" panose="02020603050405020304" pitchFamily="18" charset="0"/>
              </a:rPr>
              <a:t>10</a:t>
            </a:r>
            <a:r>
              <a:rPr lang="es-MX" sz="1800" kern="100" dirty="0">
                <a:latin typeface="Atkinson Hyperlegible" pitchFamily="2" charset="0"/>
                <a:ea typeface="Calibri" panose="020F0502020204030204" pitchFamily="34" charset="0"/>
                <a:cs typeface="Times New Roman" panose="02020603050405020304" pitchFamily="18" charset="0"/>
              </a:rPr>
              <a:t> oscurézcanse sus ojos para no ver; agobia sus espaldas sin cesar. </a:t>
            </a:r>
            <a:r>
              <a:rPr lang="es-MX" sz="1800" b="1" kern="100" dirty="0">
                <a:solidFill>
                  <a:srgbClr val="549E39"/>
                </a:solidFill>
                <a:latin typeface="Atkinson Hyperlegible" pitchFamily="2" charset="0"/>
                <a:ea typeface="Calibri" panose="020F0502020204030204" pitchFamily="34" charset="0"/>
                <a:cs typeface="Times New Roman" panose="02020603050405020304" pitchFamily="18" charset="0"/>
              </a:rPr>
              <a:t>(Sal 69,22–23)</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14</a:t>
            </a:fld>
            <a:endParaRPr/>
          </a:p>
        </p:txBody>
      </p:sp>
    </p:spTree>
    <p:extLst>
      <p:ext uri="{BB962C8B-B14F-4D97-AF65-F5344CB8AC3E}">
        <p14:creationId xmlns:p14="http://schemas.microsoft.com/office/powerpoint/2010/main" val="8884465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6"/>
            <a:ext cx="6962100" cy="770373"/>
          </a:xfrm>
        </p:spPr>
        <p:txBody>
          <a:bodyPr/>
          <a:lstStyle/>
          <a:p>
            <a:r>
              <a:rPr lang="es-MX" b="1" dirty="0">
                <a:latin typeface="Fira Sans" panose="020B0503050000020004" pitchFamily="34" charset="0"/>
              </a:rPr>
              <a:t>Composición </a:t>
            </a:r>
            <a:r>
              <a:rPr lang="es-MX" b="1" dirty="0" err="1">
                <a:latin typeface="Fira Sans" panose="020B0503050000020004" pitchFamily="34" charset="0"/>
              </a:rPr>
              <a:t>quiástica</a:t>
            </a:r>
            <a:r>
              <a:rPr lang="es-MX" b="1" dirty="0">
                <a:latin typeface="Fira Sans" panose="020B0503050000020004" pitchFamily="34" charset="0"/>
              </a:rPr>
              <a:t> en Rom 11,2b–10</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232300"/>
            <a:ext cx="6962100" cy="440713"/>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MX" sz="1800" kern="100" dirty="0">
                <a:effectLst/>
                <a:latin typeface="Atkinson Hyperlegible" pitchFamily="2" charset="0"/>
                <a:ea typeface="Calibri" panose="020F0502020204030204" pitchFamily="34" charset="0"/>
                <a:cs typeface="Times New Roman" panose="02020603050405020304" pitchFamily="18" charset="0"/>
              </a:rPr>
              <a:t>El recurso literario llamado “quiasmo”</a:t>
            </a:r>
            <a:endParaRPr lang="es-ES" sz="1800" kern="100" dirty="0">
              <a:effectLst/>
              <a:latin typeface="Atkinson Hyperlegible" pitchFamily="2" charset="0"/>
              <a:ea typeface="Calibri" panose="020F0502020204030204" pitchFamily="34" charset="0"/>
              <a:cs typeface="Times New Roman" panose="02020603050405020304" pitchFamily="18" charset="0"/>
            </a:endParaRP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15</a:t>
            </a:fld>
            <a:endParaRPr/>
          </a:p>
        </p:txBody>
      </p:sp>
      <p:graphicFrame>
        <p:nvGraphicFramePr>
          <p:cNvPr id="3" name="Tabla 3">
            <a:extLst>
              <a:ext uri="{FF2B5EF4-FFF2-40B4-BE49-F238E27FC236}">
                <a16:creationId xmlns:a16="http://schemas.microsoft.com/office/drawing/2014/main" id="{AB043F1C-FC22-B0EE-2960-84CF15274AE9}"/>
              </a:ext>
            </a:extLst>
          </p:cNvPr>
          <p:cNvGraphicFramePr>
            <a:graphicFrameLocks noGrp="1"/>
          </p:cNvGraphicFramePr>
          <p:nvPr>
            <p:extLst>
              <p:ext uri="{D42A27DB-BD31-4B8C-83A1-F6EECF244321}">
                <p14:modId xmlns:p14="http://schemas.microsoft.com/office/powerpoint/2010/main" val="124796312"/>
              </p:ext>
            </p:extLst>
          </p:nvPr>
        </p:nvGraphicFramePr>
        <p:xfrm>
          <a:off x="3146613" y="2017183"/>
          <a:ext cx="5598562" cy="2260600"/>
        </p:xfrm>
        <a:graphic>
          <a:graphicData uri="http://schemas.openxmlformats.org/drawingml/2006/table">
            <a:tbl>
              <a:tblPr firstRow="1" bandRow="1">
                <a:tableStyleId>{284E427A-3D55-4303-BF80-6455036E1DE7}</a:tableStyleId>
              </a:tblPr>
              <a:tblGrid>
                <a:gridCol w="975360">
                  <a:extLst>
                    <a:ext uri="{9D8B030D-6E8A-4147-A177-3AD203B41FA5}">
                      <a16:colId xmlns:a16="http://schemas.microsoft.com/office/drawing/2014/main" val="3570981531"/>
                    </a:ext>
                  </a:extLst>
                </a:gridCol>
                <a:gridCol w="1327574">
                  <a:extLst>
                    <a:ext uri="{9D8B030D-6E8A-4147-A177-3AD203B41FA5}">
                      <a16:colId xmlns:a16="http://schemas.microsoft.com/office/drawing/2014/main" val="2418131209"/>
                    </a:ext>
                  </a:extLst>
                </a:gridCol>
                <a:gridCol w="3295628">
                  <a:extLst>
                    <a:ext uri="{9D8B030D-6E8A-4147-A177-3AD203B41FA5}">
                      <a16:colId xmlns:a16="http://schemas.microsoft.com/office/drawing/2014/main" val="1220434998"/>
                    </a:ext>
                  </a:extLst>
                </a:gridCol>
              </a:tblGrid>
              <a:tr h="370840">
                <a:tc>
                  <a:txBody>
                    <a:bodyPr/>
                    <a:lstStyle/>
                    <a:p>
                      <a:endParaRPr lang="es-CO" sz="1400" dirty="0">
                        <a:latin typeface="Atkinson Hyperlegible" pitchFamily="2" charset="0"/>
                      </a:endParaRPr>
                    </a:p>
                  </a:txBody>
                  <a:tcPr/>
                </a:tc>
                <a:tc>
                  <a:txBody>
                    <a:bodyPr/>
                    <a:lstStyle/>
                    <a:p>
                      <a:r>
                        <a:rPr lang="es-CO" sz="1400" dirty="0"/>
                        <a:t>Romanos 11</a:t>
                      </a:r>
                      <a:endParaRPr lang="es-CO" sz="1400" dirty="0">
                        <a:latin typeface="Atkinson Hyperlegible" pitchFamily="2" charset="0"/>
                      </a:endParaRPr>
                    </a:p>
                  </a:txBody>
                  <a:tcPr/>
                </a:tc>
                <a:tc>
                  <a:txBody>
                    <a:bodyPr/>
                    <a:lstStyle/>
                    <a:p>
                      <a:r>
                        <a:rPr lang="es-MX" sz="1400" dirty="0"/>
                        <a:t>La Escritura de Israel / el AT</a:t>
                      </a:r>
                      <a:endParaRPr lang="es-CO" sz="1400" dirty="0">
                        <a:latin typeface="Atkinson Hyperlegible" pitchFamily="2" charset="0"/>
                      </a:endParaRPr>
                    </a:p>
                  </a:txBody>
                  <a:tcPr/>
                </a:tc>
                <a:extLst>
                  <a:ext uri="{0D108BD9-81ED-4DB2-BD59-A6C34878D82A}">
                    <a16:rowId xmlns:a16="http://schemas.microsoft.com/office/drawing/2014/main" val="1574894086"/>
                  </a:ext>
                </a:extLst>
              </a:tr>
              <a:tr h="370840">
                <a:tc>
                  <a:txBody>
                    <a:bodyPr/>
                    <a:lstStyle/>
                    <a:p>
                      <a:r>
                        <a:rPr lang="es-CO" sz="1400" dirty="0"/>
                        <a:t>Pasado</a:t>
                      </a:r>
                      <a:endParaRPr lang="es-CO" sz="1400" dirty="0">
                        <a:latin typeface="Atkinson Hyperlegible" pitchFamily="2" charset="0"/>
                      </a:endParaRPr>
                    </a:p>
                  </a:txBody>
                  <a:tcPr/>
                </a:tc>
                <a:tc>
                  <a:txBody>
                    <a:bodyPr/>
                    <a:lstStyle/>
                    <a:p>
                      <a:r>
                        <a:rPr lang="es-CO" sz="1400" dirty="0"/>
                        <a:t>A: vv. 2b–3 </a:t>
                      </a:r>
                    </a:p>
                    <a:p>
                      <a:endParaRPr lang="es-CO" sz="1400" dirty="0"/>
                    </a:p>
                    <a:p>
                      <a:r>
                        <a:rPr lang="es-CO" sz="1400" dirty="0"/>
                        <a:t>B: v. 4</a:t>
                      </a:r>
                      <a:endParaRPr lang="es-CO" sz="1400" dirty="0">
                        <a:latin typeface="Atkinson Hyperlegible" pitchFamily="2" charset="0"/>
                      </a:endParaRPr>
                    </a:p>
                  </a:txBody>
                  <a:tcPr/>
                </a:tc>
                <a:tc>
                  <a:txBody>
                    <a:bodyPr/>
                    <a:lstStyle/>
                    <a:p>
                      <a:r>
                        <a:rPr lang="es-MX" sz="1400" dirty="0"/>
                        <a:t>Elías se lamenta contra Israel (1Re 19,10.14) </a:t>
                      </a:r>
                    </a:p>
                    <a:p>
                      <a:r>
                        <a:rPr lang="es-MX" sz="1400" dirty="0"/>
                        <a:t>Dios responde que existe un remanente (1Re 19,18)</a:t>
                      </a:r>
                      <a:endParaRPr lang="es-CO" sz="1400" dirty="0">
                        <a:latin typeface="Atkinson Hyperlegible" pitchFamily="2" charset="0"/>
                      </a:endParaRPr>
                    </a:p>
                  </a:txBody>
                  <a:tcPr/>
                </a:tc>
                <a:extLst>
                  <a:ext uri="{0D108BD9-81ED-4DB2-BD59-A6C34878D82A}">
                    <a16:rowId xmlns:a16="http://schemas.microsoft.com/office/drawing/2014/main" val="2186495622"/>
                  </a:ext>
                </a:extLst>
              </a:tr>
              <a:tr h="370840">
                <a:tc>
                  <a:txBody>
                    <a:bodyPr/>
                    <a:lstStyle/>
                    <a:p>
                      <a:r>
                        <a:rPr lang="es-CO" sz="1400" dirty="0"/>
                        <a:t>Presente</a:t>
                      </a:r>
                      <a:endParaRPr lang="es-CO" sz="1400" dirty="0">
                        <a:latin typeface="Atkinson Hyperlegible" pitchFamily="2" charset="0"/>
                      </a:endParaRPr>
                    </a:p>
                  </a:txBody>
                  <a:tcPr/>
                </a:tc>
                <a:tc>
                  <a:txBody>
                    <a:bodyPr/>
                    <a:lstStyle/>
                    <a:p>
                      <a:r>
                        <a:rPr lang="es-CO" sz="1400" dirty="0"/>
                        <a:t>B': vv. 5–6 </a:t>
                      </a:r>
                    </a:p>
                    <a:p>
                      <a:endParaRPr lang="es-CO" sz="1400" dirty="0"/>
                    </a:p>
                    <a:p>
                      <a:r>
                        <a:rPr lang="es-CO" sz="1400" dirty="0"/>
                        <a:t>A': vv. 7–10 </a:t>
                      </a:r>
                      <a:endParaRPr lang="es-CO" sz="1400" dirty="0">
                        <a:latin typeface="Atkinson Hyperlegible" pitchFamily="2" charset="0"/>
                      </a:endParaRPr>
                    </a:p>
                  </a:txBody>
                  <a:tcPr/>
                </a:tc>
                <a:tc>
                  <a:txBody>
                    <a:bodyPr/>
                    <a:lstStyle/>
                    <a:p>
                      <a:r>
                        <a:rPr lang="es-MX" sz="1400" dirty="0"/>
                        <a:t>Pablo reflexiona que incluso ahora existe un remanente </a:t>
                      </a:r>
                    </a:p>
                    <a:p>
                      <a:r>
                        <a:rPr lang="es-MX" sz="1400" dirty="0"/>
                        <a:t>Israel está endurecido (</a:t>
                      </a:r>
                      <a:r>
                        <a:rPr lang="es-MX" sz="1400" dirty="0" err="1"/>
                        <a:t>Dt</a:t>
                      </a:r>
                      <a:r>
                        <a:rPr lang="es-MX" sz="1400" dirty="0"/>
                        <a:t> 29,3; </a:t>
                      </a:r>
                      <a:r>
                        <a:rPr lang="es-MX" sz="1400" dirty="0" err="1"/>
                        <a:t>Is</a:t>
                      </a:r>
                      <a:r>
                        <a:rPr lang="es-MX" sz="1400" dirty="0"/>
                        <a:t> 29,10; Sal 69,23–24)</a:t>
                      </a:r>
                      <a:endParaRPr lang="es-MX" sz="1400" dirty="0">
                        <a:latin typeface="Atkinson Hyperlegible" pitchFamily="2" charset="0"/>
                      </a:endParaRPr>
                    </a:p>
                  </a:txBody>
                  <a:tcPr/>
                </a:tc>
                <a:extLst>
                  <a:ext uri="{0D108BD9-81ED-4DB2-BD59-A6C34878D82A}">
                    <a16:rowId xmlns:a16="http://schemas.microsoft.com/office/drawing/2014/main" val="3357379248"/>
                  </a:ext>
                </a:extLst>
              </a:tr>
            </a:tbl>
          </a:graphicData>
        </a:graphic>
      </p:graphicFrame>
      <p:pic>
        <p:nvPicPr>
          <p:cNvPr id="1026" name="Picture 2" descr="undefined">
            <a:extLst>
              <a:ext uri="{FF2B5EF4-FFF2-40B4-BE49-F238E27FC236}">
                <a16:creationId xmlns:a16="http://schemas.microsoft.com/office/drawing/2014/main" id="{4222C127-00D2-F1FD-E94C-CB8E4A17B4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100" y="1738630"/>
            <a:ext cx="1995876" cy="2817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8692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6"/>
            <a:ext cx="6962100" cy="466021"/>
          </a:xfrm>
        </p:spPr>
        <p:txBody>
          <a:bodyPr/>
          <a:lstStyle/>
          <a:p>
            <a:r>
              <a:rPr lang="es-MX" b="1" dirty="0">
                <a:latin typeface="Fira Sans" panose="020B0503050000020004" pitchFamily="34" charset="0"/>
              </a:rPr>
              <a:t>El quiasmo en Rom 11,2b–10</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2458887" y="1124373"/>
            <a:ext cx="4375407" cy="3625478"/>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MX" sz="1800" kern="100" dirty="0">
                <a:latin typeface="Atkinson Hyperlegible" pitchFamily="2" charset="0"/>
                <a:ea typeface="Calibri" panose="020F0502020204030204" pitchFamily="34" charset="0"/>
                <a:cs typeface="Times New Roman" panose="02020603050405020304" pitchFamily="18" charset="0"/>
              </a:rPr>
              <a:t>Las dos primeras partes de la estructura (AB) se refieren al pasado (la época de Elías), mientras que las dos últimas partes (</a:t>
            </a:r>
            <a:r>
              <a:rPr lang="es-MX" sz="1800" kern="100" dirty="0" err="1">
                <a:latin typeface="Atkinson Hyperlegible" pitchFamily="2" charset="0"/>
                <a:ea typeface="Calibri" panose="020F0502020204030204" pitchFamily="34" charset="0"/>
                <a:cs typeface="Times New Roman" panose="02020603050405020304" pitchFamily="18" charset="0"/>
              </a:rPr>
              <a:t>B'A</a:t>
            </a:r>
            <a:r>
              <a:rPr lang="es-MX" sz="1800" kern="100" dirty="0">
                <a:latin typeface="Atkinson Hyperlegible" pitchFamily="2" charset="0"/>
                <a:ea typeface="Calibri" panose="020F0502020204030204" pitchFamily="34" charset="0"/>
                <a:cs typeface="Times New Roman" panose="02020603050405020304" pitchFamily="18" charset="0"/>
              </a:rPr>
              <a:t>') se refieren al presente (la época de Pablo). </a:t>
            </a:r>
          </a:p>
          <a:p>
            <a:pPr marL="76200" indent="0" algn="just">
              <a:lnSpc>
                <a:spcPct val="107000"/>
              </a:lnSpc>
              <a:spcAft>
                <a:spcPts val="800"/>
              </a:spcAft>
              <a:buNone/>
            </a:pPr>
            <a:r>
              <a:rPr lang="es-MX" sz="1800" kern="100" dirty="0">
                <a:latin typeface="Atkinson Hyperlegible" pitchFamily="2" charset="0"/>
                <a:ea typeface="Calibri" panose="020F0502020204030204" pitchFamily="34" charset="0"/>
                <a:cs typeface="Times New Roman" panose="02020603050405020304" pitchFamily="18" charset="0"/>
              </a:rPr>
              <a:t>En las partes centrales de la estructura (B y B'), la atención se centra en el remanente, “el resto”, primeramente, en la época de Elías y luego en la propia época de Pablo. La mención del “remanente” recapitula lo dicho en 9,27-29 al final de la primera subsección, 9,6-29.</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16</a:t>
            </a:fld>
            <a:endParaRPr/>
          </a:p>
        </p:txBody>
      </p:sp>
      <p:pic>
        <p:nvPicPr>
          <p:cNvPr id="2050" name="Picture 2" descr="Pablo de Tarso - Wikipedia, la enciclopedia libre">
            <a:extLst>
              <a:ext uri="{FF2B5EF4-FFF2-40B4-BE49-F238E27FC236}">
                <a16:creationId xmlns:a16="http://schemas.microsoft.com/office/drawing/2014/main" id="{8AD905B1-BB1E-D4E6-EBB9-761C8188B9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5069" y="1456737"/>
            <a:ext cx="1998345" cy="250095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l profeta Elías">
            <a:extLst>
              <a:ext uri="{FF2B5EF4-FFF2-40B4-BE49-F238E27FC236}">
                <a16:creationId xmlns:a16="http://schemas.microsoft.com/office/drawing/2014/main" id="{E3DE4E23-15E2-7D01-17E7-A35622EC04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56737"/>
            <a:ext cx="2267535" cy="2500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4058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6"/>
            <a:ext cx="6962100" cy="466021"/>
          </a:xfrm>
        </p:spPr>
        <p:txBody>
          <a:bodyPr/>
          <a:lstStyle/>
          <a:p>
            <a:r>
              <a:rPr lang="es-ES" b="1" dirty="0">
                <a:latin typeface="Fira Sans" panose="020B0503050000020004" pitchFamily="34" charset="0"/>
              </a:rPr>
              <a:t>Existe un remanente que cree</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124373"/>
            <a:ext cx="6962100" cy="3745499"/>
          </a:xfrm>
          <a:prstGeom prst="rect">
            <a:avLst/>
          </a:prstGeom>
        </p:spPr>
        <p:txBody>
          <a:bodyPr spcFirstLastPara="1" wrap="square" lIns="0" tIns="0" rIns="0" bIns="0" anchor="ctr" anchorCtr="0">
            <a:noAutofit/>
          </a:bodyPr>
          <a:lstStyle/>
          <a:p>
            <a:pPr algn="just">
              <a:lnSpc>
                <a:spcPct val="107000"/>
              </a:lnSpc>
              <a:spcAft>
                <a:spcPts val="800"/>
              </a:spcAft>
            </a:pPr>
            <a:r>
              <a:rPr lang="es-ES" sz="1800" kern="100" dirty="0">
                <a:latin typeface="Atkinson Hyperlegible" pitchFamily="2" charset="0"/>
                <a:ea typeface="Calibri" panose="020F0502020204030204" pitchFamily="34" charset="0"/>
                <a:cs typeface="Times New Roman" panose="02020603050405020304" pitchFamily="18" charset="0"/>
              </a:rPr>
              <a:t>En esos vv., de la sección anterior, la existencia de un remanente era prueba de que la </a:t>
            </a:r>
            <a:r>
              <a:rPr lang="es-ES" sz="1800" u="sng" kern="100" dirty="0">
                <a:latin typeface="Atkinson Hyperlegible" pitchFamily="2" charset="0"/>
                <a:ea typeface="Calibri" panose="020F0502020204030204" pitchFamily="34" charset="0"/>
                <a:cs typeface="Times New Roman" panose="02020603050405020304" pitchFamily="18" charset="0"/>
              </a:rPr>
              <a:t>palabra de Dios no había fallado</a:t>
            </a:r>
            <a:r>
              <a:rPr lang="es-ES" sz="1800" kern="100" dirty="0">
                <a:latin typeface="Atkinson Hyperlegible" pitchFamily="2" charset="0"/>
                <a:ea typeface="Calibri" panose="020F0502020204030204" pitchFamily="34" charset="0"/>
                <a:cs typeface="Times New Roman" panose="02020603050405020304" pitchFamily="18" charset="0"/>
              </a:rPr>
              <a:t> (9,6a). </a:t>
            </a:r>
          </a:p>
          <a:p>
            <a:pPr algn="just">
              <a:lnSpc>
                <a:spcPct val="107000"/>
              </a:lnSpc>
              <a:spcAft>
                <a:spcPts val="800"/>
              </a:spcAft>
            </a:pPr>
            <a:r>
              <a:rPr lang="es-ES" sz="1800" kern="100" dirty="0">
                <a:latin typeface="Atkinson Hyperlegible" pitchFamily="2" charset="0"/>
                <a:ea typeface="Calibri" panose="020F0502020204030204" pitchFamily="34" charset="0"/>
                <a:cs typeface="Times New Roman" panose="02020603050405020304" pitchFamily="18" charset="0"/>
              </a:rPr>
              <a:t>Aquí, en 11,1-2, la existencia de un remanente funciona como prueba de una proposición diferente, a saber, que </a:t>
            </a:r>
            <a:r>
              <a:rPr lang="es-ES" sz="1800" b="1" kern="100" dirty="0">
                <a:latin typeface="Atkinson Hyperlegible" pitchFamily="2" charset="0"/>
                <a:ea typeface="Calibri" panose="020F0502020204030204" pitchFamily="34" charset="0"/>
                <a:cs typeface="Times New Roman" panose="02020603050405020304" pitchFamily="18" charset="0"/>
              </a:rPr>
              <a:t>Dios no rechazó </a:t>
            </a:r>
            <a:r>
              <a:rPr lang="es-ES" sz="1800" kern="100" dirty="0">
                <a:latin typeface="Atkinson Hyperlegible" pitchFamily="2" charset="0"/>
                <a:ea typeface="Calibri" panose="020F0502020204030204" pitchFamily="34" charset="0"/>
                <a:cs typeface="Times New Roman" panose="02020603050405020304" pitchFamily="18" charset="0"/>
              </a:rPr>
              <a:t>a su pueblo (11,1a.2a). </a:t>
            </a:r>
          </a:p>
          <a:p>
            <a:pPr algn="just">
              <a:lnSpc>
                <a:spcPct val="107000"/>
              </a:lnSpc>
              <a:spcAft>
                <a:spcPts val="800"/>
              </a:spcAft>
            </a:pPr>
            <a:r>
              <a:rPr lang="es-ES" sz="1800" kern="100" dirty="0">
                <a:latin typeface="Atkinson Hyperlegible" pitchFamily="2" charset="0"/>
                <a:ea typeface="Calibri" panose="020F0502020204030204" pitchFamily="34" charset="0"/>
                <a:cs typeface="Times New Roman" panose="02020603050405020304" pitchFamily="18" charset="0"/>
              </a:rPr>
              <a:t>Por el contrario, en las partes periféricas de la estructura (A y A'), la atención se centra en el </a:t>
            </a:r>
            <a:r>
              <a:rPr lang="es-ES" sz="1800" u="sng" kern="100" dirty="0">
                <a:latin typeface="Atkinson Hyperlegible" pitchFamily="2" charset="0"/>
                <a:ea typeface="Calibri" panose="020F0502020204030204" pitchFamily="34" charset="0"/>
                <a:cs typeface="Times New Roman" panose="02020603050405020304" pitchFamily="18" charset="0"/>
              </a:rPr>
              <a:t>endurecimiento</a:t>
            </a:r>
            <a:r>
              <a:rPr lang="es-ES" sz="1800" kern="100" dirty="0">
                <a:latin typeface="Atkinson Hyperlegible" pitchFamily="2" charset="0"/>
                <a:ea typeface="Calibri" panose="020F0502020204030204" pitchFamily="34" charset="0"/>
                <a:cs typeface="Times New Roman" panose="02020603050405020304" pitchFamily="18" charset="0"/>
              </a:rPr>
              <a:t> de Israel: (1) en la época de Elías y luego (1) en la propia época de Pablo. </a:t>
            </a:r>
          </a:p>
          <a:p>
            <a:pPr algn="just">
              <a:lnSpc>
                <a:spcPct val="107000"/>
              </a:lnSpc>
              <a:spcAft>
                <a:spcPts val="800"/>
              </a:spcAft>
            </a:pPr>
            <a:r>
              <a:rPr lang="es-ES" sz="1800" kern="100" dirty="0">
                <a:latin typeface="Atkinson Hyperlegible" pitchFamily="2" charset="0"/>
                <a:ea typeface="Calibri" panose="020F0502020204030204" pitchFamily="34" charset="0"/>
                <a:cs typeface="Times New Roman" panose="02020603050405020304" pitchFamily="18" charset="0"/>
              </a:rPr>
              <a:t>El motivo del endurecimiento que se retoma en 11,7, había aparecido por primera vez en la primera subsección (cf. 9,18) aplicado al faraón.</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17</a:t>
            </a:fld>
            <a:endParaRPr/>
          </a:p>
        </p:txBody>
      </p:sp>
    </p:spTree>
    <p:extLst>
      <p:ext uri="{BB962C8B-B14F-4D97-AF65-F5344CB8AC3E}">
        <p14:creationId xmlns:p14="http://schemas.microsoft.com/office/powerpoint/2010/main" val="41269142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18</a:t>
            </a:fld>
            <a:endParaRPr/>
          </a:p>
        </p:txBody>
      </p:sp>
      <p:sp>
        <p:nvSpPr>
          <p:cNvPr id="4" name="Marcador de texto 3">
            <a:extLst>
              <a:ext uri="{FF2B5EF4-FFF2-40B4-BE49-F238E27FC236}">
                <a16:creationId xmlns:a16="http://schemas.microsoft.com/office/drawing/2014/main" id="{9B22E501-AFA5-4276-87F5-E5180382BB52}"/>
              </a:ext>
            </a:extLst>
          </p:cNvPr>
          <p:cNvSpPr>
            <a:spLocks noGrp="1"/>
          </p:cNvSpPr>
          <p:nvPr>
            <p:ph type="body" idx="1"/>
          </p:nvPr>
        </p:nvSpPr>
        <p:spPr>
          <a:xfrm>
            <a:off x="519545" y="290945"/>
            <a:ext cx="7758545" cy="4634955"/>
          </a:xfrm>
        </p:spPr>
        <p:txBody>
          <a:bodyPr anchor="ctr"/>
          <a:lstStyle/>
          <a:p>
            <a:pPr marL="0" indent="0" algn="ctr">
              <a:lnSpc>
                <a:spcPct val="107000"/>
              </a:lnSpc>
              <a:spcAft>
                <a:spcPts val="800"/>
              </a:spcAft>
            </a:pPr>
            <a:r>
              <a:rPr lang="es-ES" sz="2400" kern="100" dirty="0">
                <a:effectLst>
                  <a:outerShdw blurRad="38100" dist="38100" dir="2700000" algn="tl">
                    <a:srgbClr val="000000">
                      <a:alpha val="43137"/>
                    </a:srgbClr>
                  </a:outerShdw>
                </a:effectLst>
                <a:latin typeface="Fira Sans" panose="020B0503050000020004" pitchFamily="34" charset="0"/>
                <a:ea typeface="Fira Sans Light" panose="020B0403050000020004" pitchFamily="34" charset="0"/>
                <a:cs typeface="Times New Roman" panose="02020603050405020304" pitchFamily="18" charset="0"/>
              </a:rPr>
              <a:t>En Rom 11, la atención se centra en el endurecimiento de Israel. Sin embargo, el hecho del endurecimiento no puede tomarse como una indicación de que Dios rechazó a Israel. Esta falsa conclusión ya fue rechazada de manera enfática por Pablo al comienzo del capítulo, donde, tras el énfasis en la desobediencia de Israel en la subsección central 9,30-10,21, tal conclusión era más comprensible. </a:t>
            </a:r>
            <a:endParaRPr lang="es-CO" sz="2400" kern="100" dirty="0">
              <a:effectLst>
                <a:outerShdw blurRad="38100" dist="38100" dir="2700000" algn="tl">
                  <a:srgbClr val="000000">
                    <a:alpha val="43137"/>
                  </a:srgbClr>
                </a:outerShdw>
              </a:effectLst>
              <a:latin typeface="Fira Sans" panose="020B0503050000020004" pitchFamily="34" charset="0"/>
              <a:ea typeface="Fira Sans Light" panose="020B0403050000020004" pitchFamily="34" charset="0"/>
              <a:cs typeface="Times New Roman" panose="02020603050405020304" pitchFamily="18" charset="0"/>
            </a:endParaRPr>
          </a:p>
        </p:txBody>
      </p:sp>
    </p:spTree>
    <p:extLst>
      <p:ext uri="{BB962C8B-B14F-4D97-AF65-F5344CB8AC3E}">
        <p14:creationId xmlns:p14="http://schemas.microsoft.com/office/powerpoint/2010/main" val="3369303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6"/>
            <a:ext cx="6962100" cy="662448"/>
          </a:xfrm>
        </p:spPr>
        <p:txBody>
          <a:bodyPr/>
          <a:lstStyle/>
          <a:p>
            <a:r>
              <a:rPr lang="es-ES" b="1" dirty="0">
                <a:latin typeface="Fira Sans" panose="020B0503050000020004" pitchFamily="34" charset="0"/>
              </a:rPr>
              <a:t>La prueba de que Dios no rechazó a Israel</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124374"/>
            <a:ext cx="6962100" cy="3625478"/>
          </a:xfrm>
          <a:prstGeom prst="rect">
            <a:avLst/>
          </a:prstGeom>
        </p:spPr>
        <p:txBody>
          <a:bodyPr spcFirstLastPara="1" wrap="square" lIns="0" tIns="0" rIns="0" bIns="0" anchor="ctr" anchorCtr="0">
            <a:noAutofit/>
          </a:bodyPr>
          <a:lstStyle/>
          <a:p>
            <a:pPr algn="just">
              <a:lnSpc>
                <a:spcPct val="107000"/>
              </a:lnSpc>
              <a:spcAft>
                <a:spcPts val="800"/>
              </a:spcAft>
            </a:pPr>
            <a:r>
              <a:rPr lang="es-ES" sz="1800" kern="100" dirty="0">
                <a:latin typeface="Atkinson Hyperlegible" pitchFamily="2" charset="0"/>
                <a:ea typeface="Calibri" panose="020F0502020204030204" pitchFamily="34" charset="0"/>
                <a:cs typeface="Times New Roman" panose="02020603050405020304" pitchFamily="18" charset="0"/>
              </a:rPr>
              <a:t>Esta paradoja exige una explicación más detallada, que es lo que Pablo aborda a partir del 11,11. </a:t>
            </a:r>
            <a:r>
              <a:rPr lang="es-ES" sz="1800" b="1" kern="100" dirty="0">
                <a:latin typeface="Atkinson Hyperlegible" pitchFamily="2" charset="0"/>
                <a:ea typeface="Calibri" panose="020F0502020204030204" pitchFamily="34" charset="0"/>
                <a:cs typeface="Times New Roman" panose="02020603050405020304" pitchFamily="18" charset="0"/>
              </a:rPr>
              <a:t>Por lo tanto, los versículos siguientes (11,11-24) deben considerarse como una continuación de la prueba de que Dios no rechazó a su pueblo</a:t>
            </a:r>
            <a:r>
              <a:rPr lang="es-ES" sz="1800" kern="100" dirty="0">
                <a:latin typeface="Atkinson Hyperlegible" pitchFamily="2" charset="0"/>
                <a:ea typeface="Calibri" panose="020F0502020204030204" pitchFamily="34" charset="0"/>
                <a:cs typeface="Times New Roman" panose="02020603050405020304" pitchFamily="18" charset="0"/>
              </a:rPr>
              <a:t>, centrándose ahora en la parte endurecida de Israel y no en el remanente.</a:t>
            </a:r>
          </a:p>
          <a:p>
            <a:pPr algn="just">
              <a:lnSpc>
                <a:spcPct val="107000"/>
              </a:lnSpc>
              <a:spcAft>
                <a:spcPts val="800"/>
              </a:spcAft>
            </a:pPr>
            <a:r>
              <a:rPr lang="es-MX" sz="1800" kern="100" dirty="0">
                <a:latin typeface="Atkinson Hyperlegible" pitchFamily="2" charset="0"/>
                <a:ea typeface="Calibri" panose="020F0502020204030204" pitchFamily="34" charset="0"/>
                <a:cs typeface="Times New Roman" panose="02020603050405020304" pitchFamily="18" charset="0"/>
              </a:rPr>
              <a:t>En 11,11-32, </a:t>
            </a:r>
            <a:r>
              <a:rPr lang="es-ES" sz="1800" kern="100" dirty="0">
                <a:latin typeface="Atkinson Hyperlegible" pitchFamily="2" charset="0"/>
                <a:ea typeface="Calibri" panose="020F0502020204030204" pitchFamily="34" charset="0"/>
                <a:cs typeface="Times New Roman" panose="02020603050405020304" pitchFamily="18" charset="0"/>
              </a:rPr>
              <a:t>Pablo debe explicar la razón por la que Dios, aunque no rechaza a Israel, endurece a Israel. </a:t>
            </a:r>
            <a:endParaRPr lang="es-MX" sz="1800" kern="100" dirty="0">
              <a:latin typeface="Atkinson Hyperlegible" pitchFamily="2" charset="0"/>
              <a:ea typeface="Calibri" panose="020F0502020204030204" pitchFamily="34" charset="0"/>
              <a:cs typeface="Times New Roman" panose="02020603050405020304" pitchFamily="18" charset="0"/>
            </a:endParaRP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19</a:t>
            </a:fld>
            <a:endParaRPr/>
          </a:p>
        </p:txBody>
      </p:sp>
    </p:spTree>
    <p:extLst>
      <p:ext uri="{BB962C8B-B14F-4D97-AF65-F5344CB8AC3E}">
        <p14:creationId xmlns:p14="http://schemas.microsoft.com/office/powerpoint/2010/main" val="17063263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4"/>
          <p:cNvPicPr preferRelativeResize="0"/>
          <p:nvPr/>
        </p:nvPicPr>
        <p:blipFill>
          <a:blip r:embed="rId3"/>
          <a:srcRect t="9367" b="9367"/>
          <a:stretch/>
        </p:blipFill>
        <p:spPr>
          <a:xfrm>
            <a:off x="3614014" y="1"/>
            <a:ext cx="5529978" cy="5143500"/>
          </a:xfrm>
          <a:custGeom>
            <a:avLst/>
            <a:gdLst/>
            <a:ahLst/>
            <a:cxnLst/>
            <a:rect l="l" t="t" r="r" b="b"/>
            <a:pathLst>
              <a:path w="21600" h="21600" extrusionOk="0">
                <a:moveTo>
                  <a:pt x="8131" y="0"/>
                </a:moveTo>
                <a:cubicBezTo>
                  <a:pt x="8421" y="1440"/>
                  <a:pt x="8569" y="2909"/>
                  <a:pt x="8568" y="4382"/>
                </a:cubicBezTo>
                <a:cubicBezTo>
                  <a:pt x="8568" y="11553"/>
                  <a:pt x="5165" y="17869"/>
                  <a:pt x="0" y="21566"/>
                </a:cubicBezTo>
                <a:lnTo>
                  <a:pt x="0" y="21600"/>
                </a:lnTo>
                <a:lnTo>
                  <a:pt x="21600" y="21600"/>
                </a:lnTo>
                <a:lnTo>
                  <a:pt x="21600" y="0"/>
                </a:lnTo>
                <a:lnTo>
                  <a:pt x="8131" y="0"/>
                </a:lnTo>
                <a:close/>
              </a:path>
            </a:pathLst>
          </a:custGeom>
          <a:noFill/>
          <a:ln>
            <a:noFill/>
          </a:ln>
        </p:spPr>
      </p:pic>
      <p:sp>
        <p:nvSpPr>
          <p:cNvPr id="99" name="Google Shape;99;p14"/>
          <p:cNvSpPr/>
          <p:nvPr/>
        </p:nvSpPr>
        <p:spPr>
          <a:xfrm>
            <a:off x="7366595" y="0"/>
            <a:ext cx="1777412" cy="5143500"/>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0">
                <a:schemeClr val="accent3"/>
              </a:gs>
              <a:gs pos="100000">
                <a:schemeClr val="accent4"/>
              </a:gs>
            </a:gsLst>
            <a:lin ang="5400012" scaled="0"/>
          </a:gradFill>
          <a:ln>
            <a:noFill/>
          </a:ln>
          <a:effectLst>
            <a:outerShdw blurRad="214313" algn="bl" rotWithShape="0">
              <a:schemeClr val="dk1">
                <a:alpha val="35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00" name="Google Shape;100;p14"/>
          <p:cNvSpPr/>
          <p:nvPr/>
        </p:nvSpPr>
        <p:spPr>
          <a:xfrm>
            <a:off x="7765453" y="0"/>
            <a:ext cx="1378552" cy="1394079"/>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a:gsLst>
              <a:gs pos="0">
                <a:schemeClr val="accent4"/>
              </a:gs>
              <a:gs pos="100000">
                <a:schemeClr val="accent5"/>
              </a:gs>
            </a:gsLst>
            <a:lin ang="5400012" scaled="0"/>
          </a:gradFill>
          <a:ln>
            <a:noFill/>
          </a:ln>
          <a:effectLst>
            <a:outerShdw blurRad="214313" algn="bl" rotWithShape="0">
              <a:schemeClr val="dk1">
                <a:alpha val="30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01" name="Google Shape;101;p14"/>
          <p:cNvSpPr txBox="1">
            <a:spLocks noGrp="1"/>
          </p:cNvSpPr>
          <p:nvPr>
            <p:ph type="ctrTitle" idx="4294967295"/>
          </p:nvPr>
        </p:nvSpPr>
        <p:spPr>
          <a:xfrm>
            <a:off x="653640" y="1251416"/>
            <a:ext cx="4282200" cy="2640667"/>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s-MX" sz="4800" b="1" dirty="0">
                <a:solidFill>
                  <a:schemeClr val="accent3"/>
                </a:solidFill>
                <a:latin typeface="Fira Sans" panose="020B0503050000020004" pitchFamily="34" charset="0"/>
              </a:rPr>
              <a:t>EL RECHAZO DE ISRAEL NO ES DEFINITIVO: 11,1-10</a:t>
            </a:r>
            <a:endParaRPr lang="es-ES" sz="4800" b="1" dirty="0">
              <a:solidFill>
                <a:schemeClr val="accent3"/>
              </a:solidFill>
              <a:latin typeface="Fira Sans" panose="020B0503050000020004" pitchFamily="34" charset="0"/>
            </a:endParaRPr>
          </a:p>
        </p:txBody>
      </p:sp>
      <p:sp>
        <p:nvSpPr>
          <p:cNvPr id="103" name="Google Shape;103;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6"/>
            <a:ext cx="6962100" cy="662448"/>
          </a:xfrm>
        </p:spPr>
        <p:txBody>
          <a:bodyPr/>
          <a:lstStyle/>
          <a:p>
            <a:r>
              <a:rPr lang="es-ES" b="1" dirty="0">
                <a:latin typeface="Fira Sans" panose="020B0503050000020004" pitchFamily="34" charset="0"/>
              </a:rPr>
              <a:t>Rom 1,1-2a – “yo también soy israelita”</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124374"/>
            <a:ext cx="4686518" cy="3625478"/>
          </a:xfrm>
          <a:prstGeom prst="rect">
            <a:avLst/>
          </a:prstGeom>
        </p:spPr>
        <p:txBody>
          <a:bodyPr spcFirstLastPara="1" wrap="square" lIns="0" tIns="0" rIns="0" bIns="0" anchor="ctr" anchorCtr="0">
            <a:noAutofit/>
          </a:bodyPr>
          <a:lstStyle/>
          <a:p>
            <a:pPr marL="533400" lvl="1" indent="0" algn="just">
              <a:lnSpc>
                <a:spcPct val="107000"/>
              </a:lnSpc>
              <a:spcAft>
                <a:spcPts val="800"/>
              </a:spcAft>
              <a:buNone/>
            </a:pPr>
            <a:r>
              <a:rPr lang="es-ES" sz="1800" i="1" kern="100" dirty="0">
                <a:latin typeface="Atkinson Hyperlegible" pitchFamily="2" charset="0"/>
                <a:ea typeface="Calibri" panose="020F0502020204030204" pitchFamily="34" charset="0"/>
                <a:cs typeface="Times New Roman" panose="02020603050405020304" pitchFamily="18" charset="0"/>
              </a:rPr>
              <a:t>Dios no ha rechazado a su pueblo </a:t>
            </a:r>
            <a:r>
              <a:rPr lang="es-ES" sz="1800" b="1" i="1" kern="100" dirty="0">
                <a:latin typeface="Atkinson Hyperlegible" pitchFamily="2" charset="0"/>
                <a:ea typeface="Calibri" panose="020F0502020204030204" pitchFamily="34" charset="0"/>
                <a:cs typeface="Times New Roman" panose="02020603050405020304" pitchFamily="18" charset="0"/>
              </a:rPr>
              <a:t>2</a:t>
            </a:r>
            <a:r>
              <a:rPr lang="es-ES" sz="1800" i="1" kern="100" dirty="0">
                <a:latin typeface="Atkinson Hyperlegible" pitchFamily="2" charset="0"/>
                <a:ea typeface="Calibri" panose="020F0502020204030204" pitchFamily="34" charset="0"/>
                <a:cs typeface="Times New Roman" panose="02020603050405020304" pitchFamily="18" charset="0"/>
              </a:rPr>
              <a:t> Dios no ha rechazado a su pueblo, a quien fue el primero en reconocer como tal.</a:t>
            </a:r>
          </a:p>
          <a:p>
            <a:pPr marL="533400" lvl="1" indent="0" algn="just">
              <a:lnSpc>
                <a:spcPct val="107000"/>
              </a:lnSpc>
              <a:spcAft>
                <a:spcPts val="800"/>
              </a:spcAft>
              <a:buNone/>
            </a:pPr>
            <a:endParaRPr lang="es-ES" sz="1800" i="1" kern="100" dirty="0">
              <a:latin typeface="Atkinson Hyperlegible" pitchFamily="2" charset="0"/>
              <a:ea typeface="Calibri" panose="020F0502020204030204" pitchFamily="34" charset="0"/>
              <a:cs typeface="Times New Roman" panose="02020603050405020304" pitchFamily="18" charset="0"/>
            </a:endParaRPr>
          </a:p>
          <a:p>
            <a:pPr marL="76200" indent="0" algn="just">
              <a:lnSpc>
                <a:spcPct val="107000"/>
              </a:lnSpc>
              <a:spcAft>
                <a:spcPts val="800"/>
              </a:spcAft>
              <a:buNone/>
            </a:pPr>
            <a:r>
              <a:rPr lang="es-ES" sz="1800" kern="100" dirty="0">
                <a:latin typeface="Atkinson Hyperlegible" pitchFamily="2" charset="0"/>
                <a:ea typeface="Calibri" panose="020F0502020204030204" pitchFamily="34" charset="0"/>
                <a:cs typeface="Times New Roman" panose="02020603050405020304" pitchFamily="18" charset="0"/>
              </a:rPr>
              <a:t>La pregunta del v. 1 puede ser inevitable, dado el argumento de Pablo en los capítulos anteriores, pero la respuesta aparece mucho antes del habitual «¡Por supuesto que no!». </a:t>
            </a:r>
          </a:p>
          <a:p>
            <a:pPr marL="76200" indent="0" algn="just">
              <a:lnSpc>
                <a:spcPct val="107000"/>
              </a:lnSpc>
              <a:spcAft>
                <a:spcPts val="800"/>
              </a:spcAft>
              <a:buNone/>
            </a:pPr>
            <a:r>
              <a:rPr lang="es-ES" sz="1800" kern="100" dirty="0">
                <a:latin typeface="Atkinson Hyperlegible" pitchFamily="2" charset="0"/>
                <a:ea typeface="Calibri" panose="020F0502020204030204" pitchFamily="34" charset="0"/>
                <a:cs typeface="Times New Roman" panose="02020603050405020304" pitchFamily="18" charset="0"/>
              </a:rPr>
              <a:t>¿Es esta una pregunta viva entre los destinatarios de Pablo en Roma o incluso entre su círculo en Corinto? </a:t>
            </a:r>
            <a:endParaRPr lang="es-MX" sz="1800" kern="100" dirty="0">
              <a:latin typeface="Atkinson Hyperlegible" pitchFamily="2" charset="0"/>
              <a:ea typeface="Calibri" panose="020F0502020204030204" pitchFamily="34" charset="0"/>
              <a:cs typeface="Times New Roman" panose="02020603050405020304" pitchFamily="18" charset="0"/>
            </a:endParaRP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20</a:t>
            </a:fld>
            <a:endParaRPr/>
          </a:p>
        </p:txBody>
      </p:sp>
      <p:pic>
        <p:nvPicPr>
          <p:cNvPr id="1026" name="Picture 2" descr="San Pablo – ISPM">
            <a:extLst>
              <a:ext uri="{FF2B5EF4-FFF2-40B4-BE49-F238E27FC236}">
                <a16:creationId xmlns:a16="http://schemas.microsoft.com/office/drawing/2014/main" id="{B4F577FB-27E9-4FC7-8495-45C332438F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4581" y="1381507"/>
            <a:ext cx="2406003" cy="3111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2275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6"/>
            <a:ext cx="6962100" cy="662448"/>
          </a:xfrm>
        </p:spPr>
        <p:txBody>
          <a:bodyPr/>
          <a:lstStyle/>
          <a:p>
            <a:r>
              <a:rPr lang="es-ES" b="1" dirty="0">
                <a:latin typeface="Fira Sans" panose="020B0503050000020004" pitchFamily="34" charset="0"/>
              </a:rPr>
              <a:t>Rom 1,1-2a – “yo también soy israelita”</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3279846" y="1124373"/>
            <a:ext cx="4686518" cy="3625478"/>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ES" sz="1800" kern="100" dirty="0">
                <a:latin typeface="Atkinson Hyperlegible" pitchFamily="2" charset="0"/>
                <a:ea typeface="Calibri" panose="020F0502020204030204" pitchFamily="34" charset="0"/>
                <a:cs typeface="Times New Roman" panose="02020603050405020304" pitchFamily="18" charset="0"/>
              </a:rPr>
              <a:t>Pablo no ha estado en Roma, lo que hace que deducir cualquier cosa sobre las actitudes de los cristianos romanos sea un ejercicio precario.</a:t>
            </a:r>
          </a:p>
          <a:p>
            <a:pPr marL="76200" indent="0" algn="just">
              <a:lnSpc>
                <a:spcPct val="107000"/>
              </a:lnSpc>
              <a:spcAft>
                <a:spcPts val="800"/>
              </a:spcAft>
              <a:buNone/>
            </a:pPr>
            <a:endParaRPr lang="es-ES" sz="1800" kern="100" dirty="0">
              <a:latin typeface="Atkinson Hyperlegible" pitchFamily="2" charset="0"/>
              <a:ea typeface="Calibri" panose="020F0502020204030204" pitchFamily="34" charset="0"/>
              <a:cs typeface="Times New Roman" panose="02020603050405020304" pitchFamily="18" charset="0"/>
            </a:endParaRPr>
          </a:p>
          <a:p>
            <a:pPr marL="76200" indent="0" algn="just">
              <a:lnSpc>
                <a:spcPct val="107000"/>
              </a:lnSpc>
              <a:spcAft>
                <a:spcPts val="800"/>
              </a:spcAft>
              <a:buNone/>
            </a:pPr>
            <a:r>
              <a:rPr lang="es-ES" sz="1800" kern="100" dirty="0">
                <a:latin typeface="Atkinson Hyperlegible" pitchFamily="2" charset="0"/>
                <a:ea typeface="Calibri" panose="020F0502020204030204" pitchFamily="34" charset="0"/>
                <a:cs typeface="Times New Roman" panose="02020603050405020304" pitchFamily="18" charset="0"/>
              </a:rPr>
              <a:t>Sin embargo, en solo unas pocas líneas lanzará una severa advertencia a los gentiles contra la arrogancia con respecto a los judíos (11,13-25)</a:t>
            </a:r>
            <a:endParaRPr lang="es-MX" sz="1800" kern="100" dirty="0">
              <a:latin typeface="Atkinson Hyperlegible" pitchFamily="2" charset="0"/>
              <a:ea typeface="Calibri" panose="020F0502020204030204" pitchFamily="34" charset="0"/>
              <a:cs typeface="Times New Roman" panose="02020603050405020304" pitchFamily="18" charset="0"/>
            </a:endParaRP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21</a:t>
            </a:fld>
            <a:endParaRPr/>
          </a:p>
        </p:txBody>
      </p:sp>
      <p:pic>
        <p:nvPicPr>
          <p:cNvPr id="1026" name="Picture 2" descr="San Pablo – ISPM">
            <a:extLst>
              <a:ext uri="{FF2B5EF4-FFF2-40B4-BE49-F238E27FC236}">
                <a16:creationId xmlns:a16="http://schemas.microsoft.com/office/drawing/2014/main" id="{B4F577FB-27E9-4FC7-8495-45C332438F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356" y="1277597"/>
            <a:ext cx="2406003" cy="3111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6996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6"/>
            <a:ext cx="6962100" cy="466021"/>
          </a:xfrm>
        </p:spPr>
        <p:txBody>
          <a:bodyPr/>
          <a:lstStyle/>
          <a:p>
            <a:r>
              <a:rPr lang="es-ES" b="1" dirty="0">
                <a:latin typeface="Fira Sans" panose="020B0503050000020004" pitchFamily="34" charset="0"/>
              </a:rPr>
              <a:t>Dios no rechazó a Israel</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124374"/>
            <a:ext cx="6962100" cy="3625478"/>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ES" sz="1800" kern="100" dirty="0">
                <a:latin typeface="Atkinson Hyperlegible" pitchFamily="2" charset="0"/>
                <a:ea typeface="Calibri" panose="020F0502020204030204" pitchFamily="34" charset="0"/>
                <a:cs typeface="Times New Roman" panose="02020603050405020304" pitchFamily="18" charset="0"/>
              </a:rPr>
              <a:t>Lo que hace que la afirmación de Pablo en Rom 11,2a sea tan llamativa es que añade la frase «el pueblo que él conocía de antemano», que no aparece en 1Sam 12,22 ni en Sal 93,14 LXX ni en ningún otro pasaje sobre el «rechazo» (</a:t>
            </a:r>
            <a:r>
              <a:rPr lang="es-ES" sz="1800" i="1" kern="100" dirty="0" err="1">
                <a:latin typeface="Atkinson Hyperlegible" pitchFamily="2" charset="0"/>
                <a:ea typeface="Calibri" panose="020F0502020204030204" pitchFamily="34" charset="0"/>
                <a:cs typeface="Times New Roman" panose="02020603050405020304" pitchFamily="18" charset="0"/>
              </a:rPr>
              <a:t>proginōskō</a:t>
            </a:r>
            <a:r>
              <a:rPr lang="es-ES" sz="1800" kern="100" dirty="0">
                <a:latin typeface="Atkinson Hyperlegible" pitchFamily="2" charset="0"/>
                <a:ea typeface="Calibri" panose="020F0502020204030204" pitchFamily="34" charset="0"/>
                <a:cs typeface="Times New Roman" panose="02020603050405020304" pitchFamily="18" charset="0"/>
              </a:rPr>
              <a:t>, solo pocas veces en LXX, todas ellas en Sabiduría (6,13; 8,8; 18,6). </a:t>
            </a:r>
            <a:endParaRPr lang="es-MX" sz="1800" kern="100" dirty="0">
              <a:latin typeface="Atkinson Hyperlegible" pitchFamily="2" charset="0"/>
              <a:ea typeface="Calibri" panose="020F0502020204030204" pitchFamily="34" charset="0"/>
              <a:cs typeface="Times New Roman" panose="02020603050405020304" pitchFamily="18" charset="0"/>
            </a:endParaRP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22</a:t>
            </a:fld>
            <a:endParaRPr/>
          </a:p>
        </p:txBody>
      </p:sp>
    </p:spTree>
    <p:extLst>
      <p:ext uri="{BB962C8B-B14F-4D97-AF65-F5344CB8AC3E}">
        <p14:creationId xmlns:p14="http://schemas.microsoft.com/office/powerpoint/2010/main" val="22356406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6"/>
            <a:ext cx="6962100" cy="662448"/>
          </a:xfrm>
        </p:spPr>
        <p:txBody>
          <a:bodyPr/>
          <a:lstStyle/>
          <a:p>
            <a:r>
              <a:rPr lang="es-ES" b="1" dirty="0">
                <a:latin typeface="Fira Sans" panose="020B0503050000020004" pitchFamily="34" charset="0"/>
              </a:rPr>
              <a:t>Rom 1,1-2a – “yo también soy israelita”</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124374"/>
            <a:ext cx="6962100" cy="3625478"/>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ES" sz="1800" kern="100" dirty="0">
                <a:latin typeface="Atkinson Hyperlegible" pitchFamily="2" charset="0"/>
                <a:ea typeface="Calibri" panose="020F0502020204030204" pitchFamily="34" charset="0"/>
                <a:cs typeface="Times New Roman" panose="02020603050405020304" pitchFamily="18" charset="0"/>
              </a:rPr>
              <a:t>Entre la </a:t>
            </a:r>
            <a:r>
              <a:rPr lang="es-ES" sz="1800" b="1" kern="100" dirty="0">
                <a:latin typeface="Atkinson Hyperlegible" pitchFamily="2" charset="0"/>
                <a:ea typeface="Calibri" panose="020F0502020204030204" pitchFamily="34" charset="0"/>
                <a:cs typeface="Times New Roman" panose="02020603050405020304" pitchFamily="18" charset="0"/>
              </a:rPr>
              <a:t>pregunta del v. 1a </a:t>
            </a:r>
            <a:r>
              <a:rPr lang="es-ES" sz="1800" kern="100" dirty="0">
                <a:latin typeface="Atkinson Hyperlegible" pitchFamily="2" charset="0"/>
                <a:ea typeface="Calibri" panose="020F0502020204030204" pitchFamily="34" charset="0"/>
                <a:cs typeface="Times New Roman" panose="02020603050405020304" pitchFamily="18" charset="0"/>
              </a:rPr>
              <a:t>y la contundente respuesta del versículo 2a, Dios no rechazó a Israel, Pablo se presenta a sí mismo como prueba del rechazo de Dios. El lenguaje es enfático: </a:t>
            </a:r>
            <a:r>
              <a:rPr lang="es-ES" sz="1800" i="1" u="sng" kern="100" dirty="0" err="1">
                <a:latin typeface="Atkinson Hyperlegible" pitchFamily="2" charset="0"/>
                <a:ea typeface="Calibri" panose="020F0502020204030204" pitchFamily="34" charset="0"/>
                <a:cs typeface="Times New Roman" panose="02020603050405020304" pitchFamily="18" charset="0"/>
              </a:rPr>
              <a:t>egō</a:t>
            </a:r>
            <a:r>
              <a:rPr lang="es-ES" sz="1800" i="1" u="sng" kern="100" dirty="0">
                <a:latin typeface="Atkinson Hyperlegible" pitchFamily="2" charset="0"/>
                <a:ea typeface="Calibri" panose="020F0502020204030204" pitchFamily="34" charset="0"/>
                <a:cs typeface="Times New Roman" panose="02020603050405020304" pitchFamily="18" charset="0"/>
              </a:rPr>
              <a:t> </a:t>
            </a:r>
            <a:r>
              <a:rPr lang="es-ES" sz="1800" i="1" u="sng" kern="100" dirty="0" err="1">
                <a:latin typeface="Atkinson Hyperlegible" pitchFamily="2" charset="0"/>
                <a:ea typeface="Calibri" panose="020F0502020204030204" pitchFamily="34" charset="0"/>
                <a:cs typeface="Times New Roman" panose="02020603050405020304" pitchFamily="18" charset="0"/>
              </a:rPr>
              <a:t>Israēlitēs</a:t>
            </a:r>
            <a:r>
              <a:rPr lang="es-ES" sz="1800" i="1" u="sng" kern="100" dirty="0">
                <a:latin typeface="Atkinson Hyperlegible" pitchFamily="2" charset="0"/>
                <a:ea typeface="Calibri" panose="020F0502020204030204" pitchFamily="34" charset="0"/>
                <a:cs typeface="Times New Roman" panose="02020603050405020304" pitchFamily="18" charset="0"/>
              </a:rPr>
              <a:t> </a:t>
            </a:r>
            <a:r>
              <a:rPr lang="es-ES" sz="1800" i="1" u="sng" kern="100" dirty="0" err="1">
                <a:latin typeface="Atkinson Hyperlegible" pitchFamily="2" charset="0"/>
                <a:ea typeface="Calibri" panose="020F0502020204030204" pitchFamily="34" charset="0"/>
                <a:cs typeface="Times New Roman" panose="02020603050405020304" pitchFamily="18" charset="0"/>
              </a:rPr>
              <a:t>eimi</a:t>
            </a:r>
            <a:r>
              <a:rPr lang="es-ES" sz="1800" kern="100" dirty="0">
                <a:latin typeface="Atkinson Hyperlegible" pitchFamily="2" charset="0"/>
                <a:ea typeface="Calibri" panose="020F0502020204030204" pitchFamily="34" charset="0"/>
                <a:cs typeface="Times New Roman" panose="02020603050405020304" pitchFamily="18" charset="0"/>
              </a:rPr>
              <a:t> («Yo también soy israelita»). </a:t>
            </a:r>
          </a:p>
          <a:p>
            <a:pPr marL="76200" indent="0" algn="just">
              <a:lnSpc>
                <a:spcPct val="107000"/>
              </a:lnSpc>
              <a:spcAft>
                <a:spcPts val="800"/>
              </a:spcAft>
              <a:buNone/>
            </a:pPr>
            <a:endParaRPr lang="es-ES" sz="1800" kern="100" dirty="0">
              <a:latin typeface="Atkinson Hyperlegible" pitchFamily="2" charset="0"/>
              <a:ea typeface="Calibri" panose="020F0502020204030204" pitchFamily="34" charset="0"/>
              <a:cs typeface="Times New Roman" panose="02020603050405020304" pitchFamily="18" charset="0"/>
            </a:endParaRPr>
          </a:p>
          <a:p>
            <a:pPr marL="76200" indent="0" algn="just">
              <a:lnSpc>
                <a:spcPct val="107000"/>
              </a:lnSpc>
              <a:spcAft>
                <a:spcPts val="800"/>
              </a:spcAft>
              <a:buNone/>
            </a:pPr>
            <a:r>
              <a:rPr lang="es-ES" sz="1800" kern="100" dirty="0">
                <a:latin typeface="Atkinson Hyperlegible" pitchFamily="2" charset="0"/>
                <a:ea typeface="Calibri" panose="020F0502020204030204" pitchFamily="34" charset="0"/>
                <a:cs typeface="Times New Roman" panose="02020603050405020304" pitchFamily="18" charset="0"/>
              </a:rPr>
              <a:t>Esta afirmación por sí sola habría sido suficiente para dejar claro el punto, pero Pablo la subraya con «de la descendencia de Abraham, de la tribu de Benjamín». </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23</a:t>
            </a:fld>
            <a:endParaRPr/>
          </a:p>
        </p:txBody>
      </p:sp>
    </p:spTree>
    <p:extLst>
      <p:ext uri="{BB962C8B-B14F-4D97-AF65-F5344CB8AC3E}">
        <p14:creationId xmlns:p14="http://schemas.microsoft.com/office/powerpoint/2010/main" val="18365225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6"/>
            <a:ext cx="6962100" cy="662448"/>
          </a:xfrm>
        </p:spPr>
        <p:txBody>
          <a:bodyPr/>
          <a:lstStyle/>
          <a:p>
            <a:r>
              <a:rPr lang="es-ES" b="1" dirty="0">
                <a:latin typeface="Fira Sans" panose="020B0503050000020004" pitchFamily="34" charset="0"/>
              </a:rPr>
              <a:t>Rom 1,1-2a – “yo también soy israelita”</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124374"/>
            <a:ext cx="6962100" cy="3625478"/>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ES" sz="1800" kern="100" dirty="0">
                <a:latin typeface="Atkinson Hyperlegible" pitchFamily="2" charset="0"/>
                <a:ea typeface="Calibri" panose="020F0502020204030204" pitchFamily="34" charset="0"/>
                <a:cs typeface="Times New Roman" panose="02020603050405020304" pitchFamily="18" charset="0"/>
              </a:rPr>
              <a:t>La revelación personal es poco frecuente en las cartas de Pablo (aunque véase 2Cor 11,22; Fil 3,5), y sin embargo, esta es </a:t>
            </a:r>
            <a:r>
              <a:rPr lang="es-ES" sz="1800" b="1" kern="100" dirty="0">
                <a:latin typeface="Atkinson Hyperlegible" pitchFamily="2" charset="0"/>
                <a:ea typeface="Calibri" panose="020F0502020204030204" pitchFamily="34" charset="0"/>
                <a:cs typeface="Times New Roman" panose="02020603050405020304" pitchFamily="18" charset="0"/>
              </a:rPr>
              <a:t>la tercera vez que apela a su propio lugar en Israel </a:t>
            </a:r>
            <a:r>
              <a:rPr lang="es-ES" sz="1800" kern="100" dirty="0">
                <a:latin typeface="Atkinson Hyperlegible" pitchFamily="2" charset="0"/>
                <a:ea typeface="Calibri" panose="020F0502020204030204" pitchFamily="34" charset="0"/>
                <a:cs typeface="Times New Roman" panose="02020603050405020304" pitchFamily="18" charset="0"/>
              </a:rPr>
              <a:t>o a su pasión por Israel en estos capítulos (9,1-3; 10,1). </a:t>
            </a:r>
            <a:r>
              <a:rPr lang="es-ES" sz="1800" b="1" kern="100" dirty="0">
                <a:latin typeface="Atkinson Hyperlegible" pitchFamily="2" charset="0"/>
                <a:ea typeface="Calibri" panose="020F0502020204030204" pitchFamily="34" charset="0"/>
                <a:cs typeface="Times New Roman" panose="02020603050405020304" pitchFamily="18" charset="0"/>
              </a:rPr>
              <a:t>A pesar </a:t>
            </a:r>
            <a:r>
              <a:rPr lang="es-ES" sz="1800" kern="100" dirty="0">
                <a:latin typeface="Atkinson Hyperlegible" pitchFamily="2" charset="0"/>
                <a:ea typeface="Calibri" panose="020F0502020204030204" pitchFamily="34" charset="0"/>
                <a:cs typeface="Times New Roman" panose="02020603050405020304" pitchFamily="18" charset="0"/>
              </a:rPr>
              <a:t>de su descripción de Israel como </a:t>
            </a:r>
            <a:r>
              <a:rPr lang="es-ES" sz="1800" b="1" kern="100" dirty="0">
                <a:latin typeface="Atkinson Hyperlegible" pitchFamily="2" charset="0"/>
                <a:ea typeface="Calibri" panose="020F0502020204030204" pitchFamily="34" charset="0"/>
                <a:cs typeface="Times New Roman" panose="02020603050405020304" pitchFamily="18" charset="0"/>
              </a:rPr>
              <a:t>«ellos» </a:t>
            </a:r>
            <a:r>
              <a:rPr lang="es-ES" sz="1800" kern="100" dirty="0">
                <a:latin typeface="Atkinson Hyperlegible" pitchFamily="2" charset="0"/>
                <a:ea typeface="Calibri" panose="020F0502020204030204" pitchFamily="34" charset="0"/>
                <a:cs typeface="Times New Roman" panose="02020603050405020304" pitchFamily="18" charset="0"/>
              </a:rPr>
              <a:t>en el capítulo 10, Pablo no está en absoluto alejado de la situación que se debate.</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24</a:t>
            </a:fld>
            <a:endParaRPr/>
          </a:p>
        </p:txBody>
      </p:sp>
    </p:spTree>
    <p:extLst>
      <p:ext uri="{BB962C8B-B14F-4D97-AF65-F5344CB8AC3E}">
        <p14:creationId xmlns:p14="http://schemas.microsoft.com/office/powerpoint/2010/main" val="37802952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8" name="Google Shape;208;p25"/>
          <p:cNvSpPr txBox="1">
            <a:spLocks noGrp="1"/>
          </p:cNvSpPr>
          <p:nvPr>
            <p:ph type="title" idx="4294967295"/>
          </p:nvPr>
        </p:nvSpPr>
        <p:spPr>
          <a:xfrm>
            <a:off x="692728" y="222394"/>
            <a:ext cx="7758544" cy="4698712"/>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s-ES" sz="6000" b="1" dirty="0" err="1">
                <a:solidFill>
                  <a:schemeClr val="accent1">
                    <a:lumMod val="50000"/>
                  </a:schemeClr>
                </a:solidFill>
                <a:effectLst>
                  <a:outerShdw blurRad="38100" dist="38100" dir="2700000" algn="tl">
                    <a:srgbClr val="000000">
                      <a:alpha val="43137"/>
                    </a:srgbClr>
                  </a:outerShdw>
                </a:effectLst>
                <a:latin typeface="Fira Sans" panose="020B0503050000020004" pitchFamily="34" charset="0"/>
              </a:rPr>
              <a:t>Probatio</a:t>
            </a:r>
            <a:r>
              <a:rPr lang="es-ES" sz="6000" b="1" dirty="0">
                <a:solidFill>
                  <a:schemeClr val="accent1">
                    <a:lumMod val="50000"/>
                  </a:schemeClr>
                </a:solidFill>
                <a:effectLst>
                  <a:outerShdw blurRad="38100" dist="38100" dir="2700000" algn="tl">
                    <a:srgbClr val="000000">
                      <a:alpha val="43137"/>
                    </a:srgbClr>
                  </a:outerShdw>
                </a:effectLst>
                <a:latin typeface="Fira Sans" panose="020B0503050000020004" pitchFamily="34" charset="0"/>
              </a:rPr>
              <a:t>: las pruebas que presenta Pablo</a:t>
            </a:r>
          </a:p>
        </p:txBody>
      </p:sp>
      <p:sp>
        <p:nvSpPr>
          <p:cNvPr id="210" name="Google Shape;210;p2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25</a:t>
            </a:fld>
            <a:endParaRPr/>
          </a:p>
        </p:txBody>
      </p:sp>
    </p:spTree>
    <p:extLst>
      <p:ext uri="{BB962C8B-B14F-4D97-AF65-F5344CB8AC3E}">
        <p14:creationId xmlns:p14="http://schemas.microsoft.com/office/powerpoint/2010/main" val="19310794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6"/>
            <a:ext cx="6962100" cy="466021"/>
          </a:xfrm>
        </p:spPr>
        <p:txBody>
          <a:bodyPr/>
          <a:lstStyle/>
          <a:p>
            <a:r>
              <a:rPr lang="es-MX" b="1" dirty="0">
                <a:latin typeface="Fira Sans" panose="020B0503050000020004" pitchFamily="34" charset="0"/>
              </a:rPr>
              <a:t>Rom 11,2b-6</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124374"/>
            <a:ext cx="6962100" cy="3625478"/>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MX" sz="1800" b="1" i="1" kern="100" dirty="0">
                <a:latin typeface="Atkinson Hyperlegible" pitchFamily="2" charset="0"/>
                <a:ea typeface="Calibri" panose="020F0502020204030204" pitchFamily="34" charset="0"/>
                <a:cs typeface="Times New Roman" panose="02020603050405020304" pitchFamily="18" charset="0"/>
              </a:rPr>
              <a:t>2</a:t>
            </a:r>
            <a:r>
              <a:rPr lang="es-MX" sz="1800" kern="100" dirty="0">
                <a:latin typeface="Atkinson Hyperlegible" pitchFamily="2" charset="0"/>
                <a:ea typeface="Calibri" panose="020F0502020204030204" pitchFamily="34" charset="0"/>
                <a:cs typeface="Times New Roman" panose="02020603050405020304" pitchFamily="18" charset="0"/>
              </a:rPr>
              <a:t> Dios no ha rechazado a su pueblo, a quien fue el primero en reconocer como tal. ¿O es que ignoráis lo que dice la Escritura acerca de </a:t>
            </a:r>
            <a:r>
              <a:rPr lang="es-MX" sz="1800" u="sng" kern="100" dirty="0">
                <a:latin typeface="Atkinson Hyperlegible" pitchFamily="2" charset="0"/>
                <a:ea typeface="Calibri" panose="020F0502020204030204" pitchFamily="34" charset="0"/>
                <a:cs typeface="Times New Roman" panose="02020603050405020304" pitchFamily="18" charset="0"/>
              </a:rPr>
              <a:t>Elías, </a:t>
            </a:r>
            <a:r>
              <a:rPr lang="es-MX" sz="1800" b="1" u="sng" kern="100" dirty="0">
                <a:latin typeface="Atkinson Hyperlegible" pitchFamily="2" charset="0"/>
                <a:ea typeface="Calibri" panose="020F0502020204030204" pitchFamily="34" charset="0"/>
                <a:cs typeface="Times New Roman" panose="02020603050405020304" pitchFamily="18" charset="0"/>
              </a:rPr>
              <a:t>cómo se queja</a:t>
            </a:r>
            <a:r>
              <a:rPr lang="es-MX" sz="1800" kern="100" dirty="0">
                <a:latin typeface="Atkinson Hyperlegible" pitchFamily="2" charset="0"/>
                <a:ea typeface="Calibri" panose="020F0502020204030204" pitchFamily="34" charset="0"/>
                <a:cs typeface="Times New Roman" panose="02020603050405020304" pitchFamily="18" charset="0"/>
              </a:rPr>
              <a:t> ante Dios contra Israel? </a:t>
            </a:r>
            <a:r>
              <a:rPr lang="es-MX" sz="1800" b="1" kern="100" dirty="0">
                <a:solidFill>
                  <a:srgbClr val="549E39"/>
                </a:solidFill>
                <a:latin typeface="Atkinson Hyperlegible" pitchFamily="2" charset="0"/>
                <a:ea typeface="Calibri" panose="020F0502020204030204" pitchFamily="34" charset="0"/>
                <a:cs typeface="Times New Roman" panose="02020603050405020304" pitchFamily="18" charset="0"/>
              </a:rPr>
              <a:t>(1Sam 12,22; Sal. 94,14)</a:t>
            </a:r>
            <a:r>
              <a:rPr lang="es-MX" sz="1800" kern="100" dirty="0">
                <a:latin typeface="Atkinson Hyperlegible" pitchFamily="2" charset="0"/>
                <a:ea typeface="Calibri" panose="020F0502020204030204" pitchFamily="34" charset="0"/>
                <a:cs typeface="Times New Roman" panose="02020603050405020304" pitchFamily="18" charset="0"/>
              </a:rPr>
              <a:t>: </a:t>
            </a:r>
            <a:r>
              <a:rPr lang="es-MX" sz="1800" b="1" i="1" kern="100" dirty="0">
                <a:latin typeface="Atkinson Hyperlegible" pitchFamily="2" charset="0"/>
                <a:ea typeface="Calibri" panose="020F0502020204030204" pitchFamily="34" charset="0"/>
                <a:cs typeface="Times New Roman" panose="02020603050405020304" pitchFamily="18" charset="0"/>
              </a:rPr>
              <a:t>3</a:t>
            </a:r>
            <a:r>
              <a:rPr lang="es-MX" sz="1800" kern="100" dirty="0">
                <a:latin typeface="Atkinson Hyperlegible" pitchFamily="2" charset="0"/>
                <a:ea typeface="Calibri" panose="020F0502020204030204" pitchFamily="34" charset="0"/>
                <a:cs typeface="Times New Roman" panose="02020603050405020304" pitchFamily="18" charset="0"/>
              </a:rPr>
              <a:t> ¡Señor!, han dado muerte a tus profetas; han derribado tus altares; y he quedado yo solo, y acechan contra mi vida. </a:t>
            </a:r>
            <a:r>
              <a:rPr lang="es-MX" sz="1800" b="1" kern="100" dirty="0">
                <a:solidFill>
                  <a:srgbClr val="549E39"/>
                </a:solidFill>
                <a:latin typeface="Atkinson Hyperlegible" pitchFamily="2" charset="0"/>
                <a:ea typeface="Calibri" panose="020F0502020204030204" pitchFamily="34" charset="0"/>
                <a:cs typeface="Times New Roman" panose="02020603050405020304" pitchFamily="18" charset="0"/>
              </a:rPr>
              <a:t>(1Re 19,10, 14)</a:t>
            </a:r>
            <a:r>
              <a:rPr lang="es-MX" sz="1800" kern="100" dirty="0">
                <a:latin typeface="Atkinson Hyperlegible" pitchFamily="2" charset="0"/>
                <a:ea typeface="Calibri" panose="020F0502020204030204" pitchFamily="34" charset="0"/>
                <a:cs typeface="Times New Roman" panose="02020603050405020304" pitchFamily="18" charset="0"/>
              </a:rPr>
              <a:t> </a:t>
            </a:r>
            <a:r>
              <a:rPr lang="es-MX" sz="1800" b="1" i="1" kern="100" dirty="0">
                <a:latin typeface="Atkinson Hyperlegible" pitchFamily="2" charset="0"/>
                <a:ea typeface="Calibri" panose="020F0502020204030204" pitchFamily="34" charset="0"/>
                <a:cs typeface="Times New Roman" panose="02020603050405020304" pitchFamily="18" charset="0"/>
              </a:rPr>
              <a:t>4</a:t>
            </a:r>
            <a:r>
              <a:rPr lang="es-MX" sz="1800" kern="100" dirty="0">
                <a:latin typeface="Atkinson Hyperlegible" pitchFamily="2" charset="0"/>
                <a:ea typeface="Calibri" panose="020F0502020204030204" pitchFamily="34" charset="0"/>
                <a:cs typeface="Times New Roman" panose="02020603050405020304" pitchFamily="18" charset="0"/>
              </a:rPr>
              <a:t> ¿Y qué le responde el oráculo divino? </a:t>
            </a:r>
            <a:r>
              <a:rPr lang="es-MX" sz="1800" u="sng" kern="100" dirty="0">
                <a:latin typeface="Atkinson Hyperlegible" pitchFamily="2" charset="0"/>
                <a:ea typeface="Calibri" panose="020F0502020204030204" pitchFamily="34" charset="0"/>
                <a:cs typeface="Times New Roman" panose="02020603050405020304" pitchFamily="18" charset="0"/>
              </a:rPr>
              <a:t>Me he </a:t>
            </a:r>
            <a:r>
              <a:rPr lang="es-MX" sz="1800" b="1" u="sng" kern="100" dirty="0">
                <a:latin typeface="Atkinson Hyperlegible" pitchFamily="2" charset="0"/>
                <a:ea typeface="Calibri" panose="020F0502020204030204" pitchFamily="34" charset="0"/>
                <a:cs typeface="Times New Roman" panose="02020603050405020304" pitchFamily="18" charset="0"/>
              </a:rPr>
              <a:t>reservado</a:t>
            </a:r>
            <a:r>
              <a:rPr lang="es-MX" sz="1800" u="sng" kern="100" dirty="0">
                <a:latin typeface="Atkinson Hyperlegible" pitchFamily="2" charset="0"/>
                <a:ea typeface="Calibri" panose="020F0502020204030204" pitchFamily="34" charset="0"/>
                <a:cs typeface="Times New Roman" panose="02020603050405020304" pitchFamily="18" charset="0"/>
              </a:rPr>
              <a:t> siete mil hombres </a:t>
            </a:r>
            <a:r>
              <a:rPr lang="es-MX" sz="1800" kern="100" dirty="0">
                <a:latin typeface="Atkinson Hyperlegible" pitchFamily="2" charset="0"/>
                <a:ea typeface="Calibri" panose="020F0502020204030204" pitchFamily="34" charset="0"/>
                <a:cs typeface="Times New Roman" panose="02020603050405020304" pitchFamily="18" charset="0"/>
              </a:rPr>
              <a:t>que no han doblado la rodilla ante Baal. </a:t>
            </a:r>
            <a:r>
              <a:rPr lang="es-MX" sz="1800" b="1" i="1" kern="100" dirty="0">
                <a:latin typeface="Atkinson Hyperlegible" pitchFamily="2" charset="0"/>
                <a:ea typeface="Calibri" panose="020F0502020204030204" pitchFamily="34" charset="0"/>
                <a:cs typeface="Times New Roman" panose="02020603050405020304" pitchFamily="18" charset="0"/>
              </a:rPr>
              <a:t>5</a:t>
            </a:r>
            <a:r>
              <a:rPr lang="es-MX" sz="1800" kern="100" dirty="0">
                <a:latin typeface="Atkinson Hyperlegible" pitchFamily="2" charset="0"/>
                <a:ea typeface="Calibri" panose="020F0502020204030204" pitchFamily="34" charset="0"/>
                <a:cs typeface="Times New Roman" panose="02020603050405020304" pitchFamily="18" charset="0"/>
              </a:rPr>
              <a:t> Pues bien, del mismo modo, </a:t>
            </a:r>
            <a:r>
              <a:rPr lang="es-MX" sz="1800" u="sng" kern="100" dirty="0">
                <a:latin typeface="Atkinson Hyperlegible" pitchFamily="2" charset="0"/>
                <a:ea typeface="Calibri" panose="020F0502020204030204" pitchFamily="34" charset="0"/>
                <a:cs typeface="Times New Roman" panose="02020603050405020304" pitchFamily="18" charset="0"/>
              </a:rPr>
              <a:t>también ahora subsiste un </a:t>
            </a:r>
            <a:r>
              <a:rPr lang="es-MX" sz="1800" b="1" u="sng" kern="100" dirty="0">
                <a:latin typeface="Atkinson Hyperlegible" pitchFamily="2" charset="0"/>
                <a:ea typeface="Calibri" panose="020F0502020204030204" pitchFamily="34" charset="0"/>
                <a:cs typeface="Times New Roman" panose="02020603050405020304" pitchFamily="18" charset="0"/>
              </a:rPr>
              <a:t>resto elegido</a:t>
            </a:r>
            <a:r>
              <a:rPr lang="es-MX" sz="1800" kern="100" dirty="0">
                <a:latin typeface="Atkinson Hyperlegible" pitchFamily="2" charset="0"/>
                <a:ea typeface="Calibri" panose="020F0502020204030204" pitchFamily="34" charset="0"/>
                <a:cs typeface="Times New Roman" panose="02020603050405020304" pitchFamily="18" charset="0"/>
              </a:rPr>
              <a:t> por gracia. </a:t>
            </a:r>
            <a:r>
              <a:rPr lang="es-MX" sz="1800" b="1" kern="100" dirty="0">
                <a:solidFill>
                  <a:srgbClr val="549E39"/>
                </a:solidFill>
                <a:latin typeface="Atkinson Hyperlegible" pitchFamily="2" charset="0"/>
                <a:ea typeface="Calibri" panose="020F0502020204030204" pitchFamily="34" charset="0"/>
                <a:cs typeface="Times New Roman" panose="02020603050405020304" pitchFamily="18" charset="0"/>
              </a:rPr>
              <a:t>(1Re 19,18)</a:t>
            </a:r>
            <a:r>
              <a:rPr lang="es-MX" sz="1800" kern="100" dirty="0">
                <a:latin typeface="Atkinson Hyperlegible" pitchFamily="2" charset="0"/>
                <a:ea typeface="Calibri" panose="020F0502020204030204" pitchFamily="34" charset="0"/>
                <a:cs typeface="Times New Roman" panose="02020603050405020304" pitchFamily="18" charset="0"/>
              </a:rPr>
              <a:t> </a:t>
            </a:r>
            <a:r>
              <a:rPr lang="es-MX" sz="1800" b="1" i="1" kern="100" dirty="0">
                <a:latin typeface="Atkinson Hyperlegible" pitchFamily="2" charset="0"/>
                <a:ea typeface="Calibri" panose="020F0502020204030204" pitchFamily="34" charset="0"/>
                <a:cs typeface="Times New Roman" panose="02020603050405020304" pitchFamily="18" charset="0"/>
              </a:rPr>
              <a:t>6</a:t>
            </a:r>
            <a:r>
              <a:rPr lang="es-MX" sz="1800" kern="100" dirty="0">
                <a:latin typeface="Atkinson Hyperlegible" pitchFamily="2" charset="0"/>
                <a:ea typeface="Calibri" panose="020F0502020204030204" pitchFamily="34" charset="0"/>
                <a:cs typeface="Times New Roman" panose="02020603050405020304" pitchFamily="18" charset="0"/>
              </a:rPr>
              <a:t> Y, si es por gracia, ya no lo es por las obras de la ley; de otro modo, la gracia no sería ya gracia. </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26</a:t>
            </a:fld>
            <a:endParaRPr/>
          </a:p>
        </p:txBody>
      </p:sp>
    </p:spTree>
    <p:extLst>
      <p:ext uri="{BB962C8B-B14F-4D97-AF65-F5344CB8AC3E}">
        <p14:creationId xmlns:p14="http://schemas.microsoft.com/office/powerpoint/2010/main" val="13940362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6"/>
            <a:ext cx="6962100" cy="662447"/>
          </a:xfrm>
        </p:spPr>
        <p:txBody>
          <a:bodyPr/>
          <a:lstStyle/>
          <a:p>
            <a:r>
              <a:rPr lang="es-ES" b="1" dirty="0" err="1">
                <a:latin typeface="Fira Sans" panose="020B0503050000020004" pitchFamily="34" charset="0"/>
              </a:rPr>
              <a:t>Probatio</a:t>
            </a:r>
            <a:r>
              <a:rPr lang="es-ES" b="1" dirty="0">
                <a:latin typeface="Fira Sans" panose="020B0503050000020004" pitchFamily="34" charset="0"/>
              </a:rPr>
              <a:t>: las pruebas que presenta Pablo</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2458887" y="1124373"/>
            <a:ext cx="4375407" cy="3625478"/>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ES" sz="1800" kern="100" dirty="0">
                <a:latin typeface="Atkinson Hyperlegible" pitchFamily="2" charset="0"/>
                <a:ea typeface="Calibri" panose="020F0502020204030204" pitchFamily="34" charset="0"/>
                <a:cs typeface="Times New Roman" panose="02020603050405020304" pitchFamily="18" charset="0"/>
              </a:rPr>
              <a:t>Para aportar más pruebas de que Dios no ha rechazado a Israel, Pablo introduce un diálogo entre Dios y el profeta Elías, tras la huida de este último de la furia de Jezabel. Una larga introducción presenta la cita («lo que dice la Escritura») como algo que el público ya debería saber. </a:t>
            </a:r>
            <a:endParaRPr lang="es-MX" sz="1800" kern="100" dirty="0">
              <a:latin typeface="Atkinson Hyperlegible" pitchFamily="2" charset="0"/>
              <a:ea typeface="Calibri" panose="020F0502020204030204" pitchFamily="34" charset="0"/>
              <a:cs typeface="Times New Roman" panose="02020603050405020304" pitchFamily="18" charset="0"/>
            </a:endParaRP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27</a:t>
            </a:fld>
            <a:endParaRPr/>
          </a:p>
        </p:txBody>
      </p:sp>
      <p:pic>
        <p:nvPicPr>
          <p:cNvPr id="2050" name="Picture 2" descr="Pablo de Tarso - Wikipedia, la enciclopedia libre">
            <a:extLst>
              <a:ext uri="{FF2B5EF4-FFF2-40B4-BE49-F238E27FC236}">
                <a16:creationId xmlns:a16="http://schemas.microsoft.com/office/drawing/2014/main" id="{8AD905B1-BB1E-D4E6-EBB9-761C8188B9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5069" y="1456737"/>
            <a:ext cx="1998345" cy="250095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l profeta Elías">
            <a:extLst>
              <a:ext uri="{FF2B5EF4-FFF2-40B4-BE49-F238E27FC236}">
                <a16:creationId xmlns:a16="http://schemas.microsoft.com/office/drawing/2014/main" id="{E3DE4E23-15E2-7D01-17E7-A35622EC04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56737"/>
            <a:ext cx="2267535" cy="2500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9964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6"/>
            <a:ext cx="6962100" cy="662447"/>
          </a:xfrm>
        </p:spPr>
        <p:txBody>
          <a:bodyPr/>
          <a:lstStyle/>
          <a:p>
            <a:r>
              <a:rPr lang="es-ES" b="1" dirty="0" err="1">
                <a:latin typeface="Fira Sans" panose="020B0503050000020004" pitchFamily="34" charset="0"/>
              </a:rPr>
              <a:t>Probatio</a:t>
            </a:r>
            <a:r>
              <a:rPr lang="es-ES" b="1" dirty="0">
                <a:latin typeface="Fira Sans" panose="020B0503050000020004" pitchFamily="34" charset="0"/>
              </a:rPr>
              <a:t>: las pruebas que presenta Pablo</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1" y="1124373"/>
            <a:ext cx="3889882" cy="3625478"/>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ES" sz="1800" kern="100" dirty="0">
                <a:latin typeface="Atkinson Hyperlegible" pitchFamily="2" charset="0"/>
                <a:ea typeface="Calibri" panose="020F0502020204030204" pitchFamily="34" charset="0"/>
                <a:cs typeface="Times New Roman" panose="02020603050405020304" pitchFamily="18" charset="0"/>
              </a:rPr>
              <a:t>Es sorprendente que Pablo recuerda que Elías estaba suplicando a Dios contra Israel (kata    </a:t>
            </a:r>
            <a:r>
              <a:rPr lang="es-ES" sz="1800" kern="100" dirty="0" err="1">
                <a:latin typeface="Atkinson Hyperlegible" pitchFamily="2" charset="0"/>
                <a:ea typeface="Calibri" panose="020F0502020204030204" pitchFamily="34" charset="0"/>
                <a:cs typeface="Times New Roman" panose="02020603050405020304" pitchFamily="18" charset="0"/>
              </a:rPr>
              <a:t>tou</a:t>
            </a:r>
            <a:r>
              <a:rPr lang="es-ES" sz="1800" kern="100" dirty="0">
                <a:latin typeface="Atkinson Hyperlegible" pitchFamily="2" charset="0"/>
                <a:ea typeface="Calibri" panose="020F0502020204030204" pitchFamily="34" charset="0"/>
                <a:cs typeface="Times New Roman" panose="02020603050405020304" pitchFamily="18" charset="0"/>
              </a:rPr>
              <a:t>    </a:t>
            </a:r>
            <a:r>
              <a:rPr lang="es-ES" sz="1800" kern="100" dirty="0" err="1">
                <a:latin typeface="Atkinson Hyperlegible" pitchFamily="2" charset="0"/>
                <a:ea typeface="Calibri" panose="020F0502020204030204" pitchFamily="34" charset="0"/>
                <a:cs typeface="Times New Roman" panose="02020603050405020304" pitchFamily="18" charset="0"/>
              </a:rPr>
              <a:t>Israēl</a:t>
            </a:r>
            <a:r>
              <a:rPr lang="es-ES" sz="1800" kern="100" dirty="0">
                <a:latin typeface="Atkinson Hyperlegible" pitchFamily="2" charset="0"/>
                <a:ea typeface="Calibri" panose="020F0502020204030204" pitchFamily="34" charset="0"/>
                <a:cs typeface="Times New Roman" panose="02020603050405020304" pitchFamily="18" charset="0"/>
              </a:rPr>
              <a:t>). Sin embargo en 1 Reyes, Elías lamenta su propia situación y se queja de la deserción de Israel, pero no intercede contra Israel (1Re 19,10, 14). </a:t>
            </a:r>
            <a:endParaRPr lang="es-MX" sz="1800" kern="100" dirty="0">
              <a:latin typeface="Atkinson Hyperlegible" pitchFamily="2" charset="0"/>
              <a:ea typeface="Calibri" panose="020F0502020204030204" pitchFamily="34" charset="0"/>
              <a:cs typeface="Times New Roman" panose="02020603050405020304" pitchFamily="18" charset="0"/>
            </a:endParaRP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28</a:t>
            </a:fld>
            <a:endParaRPr/>
          </a:p>
        </p:txBody>
      </p:sp>
      <p:pic>
        <p:nvPicPr>
          <p:cNvPr id="2052" name="Picture 4" descr="El profeta Elías">
            <a:extLst>
              <a:ext uri="{FF2B5EF4-FFF2-40B4-BE49-F238E27FC236}">
                <a16:creationId xmlns:a16="http://schemas.microsoft.com/office/drawing/2014/main" id="{E3DE4E23-15E2-7D01-17E7-A35622EC04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4541" y="1686633"/>
            <a:ext cx="2267535" cy="2500958"/>
          </a:xfrm>
          <a:prstGeom prst="rect">
            <a:avLst/>
          </a:prstGeom>
          <a:noFill/>
          <a:extLst>
            <a:ext uri="{909E8E84-426E-40DD-AFC4-6F175D3DCCD1}">
              <a14:hiddenFill xmlns:a14="http://schemas.microsoft.com/office/drawing/2010/main">
                <a:solidFill>
                  <a:srgbClr val="FFFFFF"/>
                </a:solidFill>
              </a14:hiddenFill>
            </a:ext>
          </a:extLst>
        </p:spPr>
      </p:pic>
      <p:sp>
        <p:nvSpPr>
          <p:cNvPr id="3" name="Flecha: curvada hacia arriba 2">
            <a:extLst>
              <a:ext uri="{FF2B5EF4-FFF2-40B4-BE49-F238E27FC236}">
                <a16:creationId xmlns:a16="http://schemas.microsoft.com/office/drawing/2014/main" id="{79A217FE-3E50-48BD-B73C-8BEFA13AA453}"/>
              </a:ext>
            </a:extLst>
          </p:cNvPr>
          <p:cNvSpPr/>
          <p:nvPr/>
        </p:nvSpPr>
        <p:spPr>
          <a:xfrm>
            <a:off x="2507673" y="4187591"/>
            <a:ext cx="3726872" cy="78619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8" name="Flecha: curvada hacia arriba 7">
            <a:extLst>
              <a:ext uri="{FF2B5EF4-FFF2-40B4-BE49-F238E27FC236}">
                <a16:creationId xmlns:a16="http://schemas.microsoft.com/office/drawing/2014/main" id="{C657B963-7171-4E76-B067-C79CAB6C2FF9}"/>
              </a:ext>
            </a:extLst>
          </p:cNvPr>
          <p:cNvSpPr/>
          <p:nvPr/>
        </p:nvSpPr>
        <p:spPr>
          <a:xfrm rot="10800000">
            <a:off x="2396714" y="843243"/>
            <a:ext cx="3726872" cy="78619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Tree>
    <p:extLst>
      <p:ext uri="{BB962C8B-B14F-4D97-AF65-F5344CB8AC3E}">
        <p14:creationId xmlns:p14="http://schemas.microsoft.com/office/powerpoint/2010/main" val="37959521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6"/>
            <a:ext cx="6962100" cy="662447"/>
          </a:xfrm>
        </p:spPr>
        <p:txBody>
          <a:bodyPr/>
          <a:lstStyle/>
          <a:p>
            <a:r>
              <a:rPr lang="es-ES" b="1" dirty="0" err="1">
                <a:latin typeface="Fira Sans" panose="020B0503050000020004" pitchFamily="34" charset="0"/>
              </a:rPr>
              <a:t>Probatio</a:t>
            </a:r>
            <a:r>
              <a:rPr lang="es-ES" b="1" dirty="0">
                <a:latin typeface="Fira Sans" panose="020B0503050000020004" pitchFamily="34" charset="0"/>
              </a:rPr>
              <a:t>: las pruebas que presenta Pablo</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4019587" y="1246549"/>
            <a:ext cx="3889882" cy="3625478"/>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ES" sz="1800" kern="100" dirty="0">
                <a:latin typeface="Atkinson Hyperlegible" pitchFamily="2" charset="0"/>
                <a:ea typeface="Calibri" panose="020F0502020204030204" pitchFamily="34" charset="0"/>
                <a:cs typeface="Times New Roman" panose="02020603050405020304" pitchFamily="18" charset="0"/>
              </a:rPr>
              <a:t>Si Pablo tiene en mente 1Sam 12,22 («Dios no ha rechazado a su pueblo»), es posible que también tenga en mente las palabras de Samuel que siguen inmediatamente después: «Sería un pecado contra el Señor dejar de orar por vosotros». </a:t>
            </a:r>
            <a:endParaRPr lang="es-MX" sz="1800" kern="100" dirty="0">
              <a:latin typeface="Atkinson Hyperlegible" pitchFamily="2" charset="0"/>
              <a:ea typeface="Calibri" panose="020F0502020204030204" pitchFamily="34" charset="0"/>
              <a:cs typeface="Times New Roman" panose="02020603050405020304" pitchFamily="18" charset="0"/>
            </a:endParaRP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29</a:t>
            </a:fld>
            <a:endParaRPr/>
          </a:p>
        </p:txBody>
      </p:sp>
      <p:sp>
        <p:nvSpPr>
          <p:cNvPr id="3" name="Flecha: curvada hacia arriba 2">
            <a:extLst>
              <a:ext uri="{FF2B5EF4-FFF2-40B4-BE49-F238E27FC236}">
                <a16:creationId xmlns:a16="http://schemas.microsoft.com/office/drawing/2014/main" id="{79A217FE-3E50-48BD-B73C-8BEFA13AA453}"/>
              </a:ext>
            </a:extLst>
          </p:cNvPr>
          <p:cNvSpPr/>
          <p:nvPr/>
        </p:nvSpPr>
        <p:spPr>
          <a:xfrm>
            <a:off x="2507673" y="4187591"/>
            <a:ext cx="3726872" cy="78619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8" name="Flecha: curvada hacia arriba 7">
            <a:extLst>
              <a:ext uri="{FF2B5EF4-FFF2-40B4-BE49-F238E27FC236}">
                <a16:creationId xmlns:a16="http://schemas.microsoft.com/office/drawing/2014/main" id="{C657B963-7171-4E76-B067-C79CAB6C2FF9}"/>
              </a:ext>
            </a:extLst>
          </p:cNvPr>
          <p:cNvSpPr/>
          <p:nvPr/>
        </p:nvSpPr>
        <p:spPr>
          <a:xfrm rot="10800000">
            <a:off x="2396714" y="843243"/>
            <a:ext cx="3726872" cy="78619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pic>
        <p:nvPicPr>
          <p:cNvPr id="9" name="Picture 2" descr="Pablo de Tarso - Wikipedia, la enciclopedia libre">
            <a:extLst>
              <a:ext uri="{FF2B5EF4-FFF2-40B4-BE49-F238E27FC236}">
                <a16:creationId xmlns:a16="http://schemas.microsoft.com/office/drawing/2014/main" id="{D094703A-0E01-48AF-B251-19CF69AB1F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4531" y="1658034"/>
            <a:ext cx="1998345" cy="2500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1670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5"/>
          <p:cNvSpPr txBox="1">
            <a:spLocks noGrp="1"/>
          </p:cNvSpPr>
          <p:nvPr>
            <p:ph type="ctrTitle"/>
          </p:nvPr>
        </p:nvSpPr>
        <p:spPr>
          <a:xfrm>
            <a:off x="779100" y="1014869"/>
            <a:ext cx="5040600" cy="6321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s-CO" b="1" dirty="0">
                <a:latin typeface="Fira Sans" panose="020B0503050000020004" pitchFamily="34" charset="0"/>
              </a:rPr>
              <a:t>Para hoy consideramos:</a:t>
            </a:r>
            <a:endParaRPr b="1" dirty="0">
              <a:latin typeface="Fira Sans" panose="020B0503050000020004" pitchFamily="34" charset="0"/>
            </a:endParaRPr>
          </a:p>
        </p:txBody>
      </p:sp>
      <p:sp>
        <p:nvSpPr>
          <p:cNvPr id="109" name="Google Shape;109;p15"/>
          <p:cNvSpPr txBox="1">
            <a:spLocks noGrp="1"/>
          </p:cNvSpPr>
          <p:nvPr>
            <p:ph type="subTitle" idx="1"/>
          </p:nvPr>
        </p:nvSpPr>
        <p:spPr>
          <a:xfrm>
            <a:off x="779100" y="2317804"/>
            <a:ext cx="5566282" cy="1810827"/>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es-MX" dirty="0">
                <a:latin typeface="Atkinson Hyperlegible" pitchFamily="2" charset="0"/>
              </a:rPr>
              <a:t>7. 1. Recapitulación </a:t>
            </a:r>
          </a:p>
          <a:p>
            <a:pPr marL="0" lvl="0" indent="0" algn="l" rtl="0">
              <a:spcBef>
                <a:spcPts val="0"/>
              </a:spcBef>
              <a:spcAft>
                <a:spcPts val="800"/>
              </a:spcAft>
              <a:buNone/>
            </a:pPr>
            <a:r>
              <a:rPr lang="es-MX" dirty="0">
                <a:latin typeface="Atkinson Hyperlegible" pitchFamily="2" charset="0"/>
              </a:rPr>
              <a:t>7.2. Estructura del Rom 11,1-32</a:t>
            </a:r>
          </a:p>
          <a:p>
            <a:pPr marL="0" lvl="0" indent="0" algn="l" rtl="0">
              <a:spcBef>
                <a:spcPts val="0"/>
              </a:spcBef>
              <a:spcAft>
                <a:spcPts val="800"/>
              </a:spcAft>
              <a:buNone/>
            </a:pPr>
            <a:r>
              <a:rPr lang="es-MX" dirty="0">
                <a:latin typeface="Atkinson Hyperlegible" pitchFamily="2" charset="0"/>
              </a:rPr>
              <a:t>7.3. Exegesis de Rom 11,1-10</a:t>
            </a:r>
          </a:p>
          <a:p>
            <a:pPr marL="0" lvl="0" indent="0" algn="l" rtl="0">
              <a:spcBef>
                <a:spcPts val="0"/>
              </a:spcBef>
              <a:spcAft>
                <a:spcPts val="800"/>
              </a:spcAft>
              <a:buNone/>
            </a:pPr>
            <a:endParaRPr lang="es-ES" dirty="0">
              <a:latin typeface="Fira Sans" panose="020B05030500000200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30</a:t>
            </a:fld>
            <a:endParaRPr/>
          </a:p>
        </p:txBody>
      </p:sp>
      <p:sp>
        <p:nvSpPr>
          <p:cNvPr id="4" name="Marcador de texto 3">
            <a:extLst>
              <a:ext uri="{FF2B5EF4-FFF2-40B4-BE49-F238E27FC236}">
                <a16:creationId xmlns:a16="http://schemas.microsoft.com/office/drawing/2014/main" id="{9B22E501-AFA5-4276-87F5-E5180382BB52}"/>
              </a:ext>
            </a:extLst>
          </p:cNvPr>
          <p:cNvSpPr>
            <a:spLocks noGrp="1"/>
          </p:cNvSpPr>
          <p:nvPr>
            <p:ph type="body" idx="1"/>
          </p:nvPr>
        </p:nvSpPr>
        <p:spPr>
          <a:xfrm>
            <a:off x="519545" y="290945"/>
            <a:ext cx="7758545" cy="4634955"/>
          </a:xfrm>
        </p:spPr>
        <p:txBody>
          <a:bodyPr anchor="ctr"/>
          <a:lstStyle/>
          <a:p>
            <a:pPr marL="0" indent="0" algn="ctr">
              <a:lnSpc>
                <a:spcPct val="107000"/>
              </a:lnSpc>
              <a:spcAft>
                <a:spcPts val="800"/>
              </a:spcAft>
            </a:pPr>
            <a:r>
              <a:rPr lang="es-ES" sz="2400" kern="100" dirty="0">
                <a:effectLst>
                  <a:outerShdw blurRad="38100" dist="38100" dir="2700000" algn="tl">
                    <a:srgbClr val="000000">
                      <a:alpha val="43137"/>
                    </a:srgbClr>
                  </a:outerShdw>
                </a:effectLst>
                <a:latin typeface="Fira Sans" panose="020B0503050000020004" pitchFamily="34" charset="0"/>
                <a:ea typeface="Fira Sans Light" panose="020B0403050000020004" pitchFamily="34" charset="0"/>
                <a:cs typeface="Times New Roman" panose="02020603050405020304" pitchFamily="18" charset="0"/>
              </a:rPr>
              <a:t>Esta acción también contrasta a Elías con la oración de Pablo por Israel (10,1), con la intercesión del Espíritu en nombre de «nosotros» (8,26-27) y con la intercesión de Cristo por «nosotros» (8,34). </a:t>
            </a:r>
          </a:p>
          <a:p>
            <a:pPr marL="0" indent="0" algn="ctr">
              <a:lnSpc>
                <a:spcPct val="107000"/>
              </a:lnSpc>
              <a:spcAft>
                <a:spcPts val="800"/>
              </a:spcAft>
            </a:pPr>
            <a:endParaRPr lang="es-ES" sz="2400" kern="100" dirty="0">
              <a:effectLst>
                <a:outerShdw blurRad="38100" dist="38100" dir="2700000" algn="tl">
                  <a:srgbClr val="000000">
                    <a:alpha val="43137"/>
                  </a:srgbClr>
                </a:outerShdw>
              </a:effectLst>
              <a:latin typeface="Fira Sans" panose="020B0503050000020004" pitchFamily="34" charset="0"/>
              <a:ea typeface="Fira Sans Light" panose="020B0403050000020004" pitchFamily="34" charset="0"/>
              <a:cs typeface="Times New Roman" panose="02020603050405020304" pitchFamily="18" charset="0"/>
            </a:endParaRPr>
          </a:p>
          <a:p>
            <a:pPr marL="0" indent="0" algn="ctr">
              <a:lnSpc>
                <a:spcPct val="107000"/>
              </a:lnSpc>
              <a:spcAft>
                <a:spcPts val="800"/>
              </a:spcAft>
            </a:pPr>
            <a:r>
              <a:rPr lang="es-ES" sz="2400" kern="100" dirty="0">
                <a:effectLst>
                  <a:outerShdw blurRad="38100" dist="38100" dir="2700000" algn="tl">
                    <a:srgbClr val="000000">
                      <a:alpha val="43137"/>
                    </a:srgbClr>
                  </a:outerShdw>
                </a:effectLst>
                <a:latin typeface="Fira Sans" panose="020B0503050000020004" pitchFamily="34" charset="0"/>
                <a:ea typeface="Fira Sans Light" panose="020B0403050000020004" pitchFamily="34" charset="0"/>
                <a:cs typeface="Times New Roman" panose="02020603050405020304" pitchFamily="18" charset="0"/>
              </a:rPr>
              <a:t>Incluso antes de que Elías hable, Pablo señala que hay problemas; presumiblemente eso significa que cualquiera en Roma o en cualquier otro lugar que haya llegado a la conclusión de que Dios ha rechazado a Israel también está cometiendo un error significativo.</a:t>
            </a:r>
          </a:p>
        </p:txBody>
      </p:sp>
    </p:spTree>
    <p:extLst>
      <p:ext uri="{BB962C8B-B14F-4D97-AF65-F5344CB8AC3E}">
        <p14:creationId xmlns:p14="http://schemas.microsoft.com/office/powerpoint/2010/main" val="42401415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31</a:t>
            </a:fld>
            <a:endParaRPr/>
          </a:p>
        </p:txBody>
      </p:sp>
      <p:sp>
        <p:nvSpPr>
          <p:cNvPr id="4" name="Marcador de texto 3">
            <a:extLst>
              <a:ext uri="{FF2B5EF4-FFF2-40B4-BE49-F238E27FC236}">
                <a16:creationId xmlns:a16="http://schemas.microsoft.com/office/drawing/2014/main" id="{9B22E501-AFA5-4276-87F5-E5180382BB52}"/>
              </a:ext>
            </a:extLst>
          </p:cNvPr>
          <p:cNvSpPr>
            <a:spLocks noGrp="1"/>
          </p:cNvSpPr>
          <p:nvPr>
            <p:ph type="body" idx="1"/>
          </p:nvPr>
        </p:nvSpPr>
        <p:spPr>
          <a:xfrm>
            <a:off x="519545" y="290945"/>
            <a:ext cx="7758545" cy="4634955"/>
          </a:xfrm>
        </p:spPr>
        <p:txBody>
          <a:bodyPr anchor="ctr"/>
          <a:lstStyle/>
          <a:p>
            <a:pPr marL="0" indent="0" algn="ctr">
              <a:lnSpc>
                <a:spcPct val="107000"/>
              </a:lnSpc>
              <a:spcAft>
                <a:spcPts val="800"/>
              </a:spcAft>
            </a:pPr>
            <a:r>
              <a:rPr lang="es-ES" sz="2400" kern="100" dirty="0">
                <a:effectLst>
                  <a:outerShdw blurRad="38100" dist="38100" dir="2700000" algn="tl">
                    <a:srgbClr val="000000">
                      <a:alpha val="43137"/>
                    </a:srgbClr>
                  </a:outerShdw>
                </a:effectLst>
                <a:latin typeface="Fira Sans" panose="020B0503050000020004" pitchFamily="34" charset="0"/>
                <a:ea typeface="Fira Sans Light" panose="020B0403050000020004" pitchFamily="34" charset="0"/>
                <a:cs typeface="Times New Roman" panose="02020603050405020304" pitchFamily="18" charset="0"/>
              </a:rPr>
              <a:t>A continuación, se incluye otra cita de 1 Reyes 19, esta vez introducida con «¿Qué dice la respuesta divina?». En lugar de la referencia habitual a las Escrituras o a un agente humano (Isaías, David, Moisés), esta vez se dice explícitamente que el discurso es divino. La palabra </a:t>
            </a:r>
            <a:r>
              <a:rPr lang="es-ES" sz="2400" i="1" kern="100" dirty="0" err="1">
                <a:effectLst>
                  <a:outerShdw blurRad="38100" dist="38100" dir="2700000" algn="tl">
                    <a:srgbClr val="000000">
                      <a:alpha val="43137"/>
                    </a:srgbClr>
                  </a:outerShdw>
                </a:effectLst>
                <a:latin typeface="Fira Sans" panose="020B0503050000020004" pitchFamily="34" charset="0"/>
                <a:ea typeface="Fira Sans Light" panose="020B0403050000020004" pitchFamily="34" charset="0"/>
                <a:cs typeface="Times New Roman" panose="02020603050405020304" pitchFamily="18" charset="0"/>
              </a:rPr>
              <a:t>chrēmatismos</a:t>
            </a:r>
            <a:r>
              <a:rPr lang="es-ES" sz="2400" kern="100" dirty="0">
                <a:effectLst>
                  <a:outerShdw blurRad="38100" dist="38100" dir="2700000" algn="tl">
                    <a:srgbClr val="000000">
                      <a:alpha val="43137"/>
                    </a:srgbClr>
                  </a:outerShdw>
                </a:effectLst>
                <a:latin typeface="Fira Sans" panose="020B0503050000020004" pitchFamily="34" charset="0"/>
                <a:ea typeface="Fira Sans Light" panose="020B0403050000020004" pitchFamily="34" charset="0"/>
                <a:cs typeface="Times New Roman" panose="02020603050405020304" pitchFamily="18" charset="0"/>
              </a:rPr>
              <a:t> solo se utiliza aquí en el NT, aunque el verbo relacionado aparece en situaciones que implican una revelación divina</a:t>
            </a:r>
          </a:p>
        </p:txBody>
      </p:sp>
    </p:spTree>
    <p:extLst>
      <p:ext uri="{BB962C8B-B14F-4D97-AF65-F5344CB8AC3E}">
        <p14:creationId xmlns:p14="http://schemas.microsoft.com/office/powerpoint/2010/main" val="36541384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32</a:t>
            </a:fld>
            <a:endParaRPr/>
          </a:p>
        </p:txBody>
      </p:sp>
      <p:sp>
        <p:nvSpPr>
          <p:cNvPr id="4" name="Marcador de texto 3">
            <a:extLst>
              <a:ext uri="{FF2B5EF4-FFF2-40B4-BE49-F238E27FC236}">
                <a16:creationId xmlns:a16="http://schemas.microsoft.com/office/drawing/2014/main" id="{9B22E501-AFA5-4276-87F5-E5180382BB52}"/>
              </a:ext>
            </a:extLst>
          </p:cNvPr>
          <p:cNvSpPr>
            <a:spLocks noGrp="1"/>
          </p:cNvSpPr>
          <p:nvPr>
            <p:ph type="body" idx="1"/>
          </p:nvPr>
        </p:nvSpPr>
        <p:spPr>
          <a:xfrm>
            <a:off x="519545" y="290945"/>
            <a:ext cx="7758545" cy="4634955"/>
          </a:xfrm>
        </p:spPr>
        <p:txBody>
          <a:bodyPr anchor="ctr"/>
          <a:lstStyle/>
          <a:p>
            <a:pPr marL="0" indent="0" algn="ctr">
              <a:lnSpc>
                <a:spcPct val="107000"/>
              </a:lnSpc>
              <a:spcAft>
                <a:spcPts val="800"/>
              </a:spcAft>
            </a:pPr>
            <a:r>
              <a:rPr lang="es-ES" sz="2400" kern="100" dirty="0">
                <a:effectLst>
                  <a:outerShdw blurRad="38100" dist="38100" dir="2700000" algn="tl">
                    <a:srgbClr val="000000">
                      <a:alpha val="43137"/>
                    </a:srgbClr>
                  </a:outerShdw>
                </a:effectLst>
                <a:latin typeface="Fira Sans" panose="020B0503050000020004" pitchFamily="34" charset="0"/>
                <a:ea typeface="Fira Sans Light" panose="020B0403050000020004" pitchFamily="34" charset="0"/>
                <a:cs typeface="Times New Roman" panose="02020603050405020304" pitchFamily="18" charset="0"/>
              </a:rPr>
              <a:t>Pablo omite las instrucciones divinas y pasa directamente a lo que considera relevante: «He dejado para mí siete mil hombres que no han doblado la rodilla ante Baal». </a:t>
            </a:r>
          </a:p>
        </p:txBody>
      </p:sp>
    </p:spTree>
    <p:extLst>
      <p:ext uri="{BB962C8B-B14F-4D97-AF65-F5344CB8AC3E}">
        <p14:creationId xmlns:p14="http://schemas.microsoft.com/office/powerpoint/2010/main" val="3534981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6"/>
            <a:ext cx="6962100" cy="770373"/>
          </a:xfrm>
        </p:spPr>
        <p:txBody>
          <a:bodyPr/>
          <a:lstStyle/>
          <a:p>
            <a:r>
              <a:rPr lang="es-ES" b="1" dirty="0">
                <a:latin typeface="Fira Sans" panose="020B0503050000020004" pitchFamily="34" charset="0"/>
              </a:rPr>
              <a:t>El “remanente” y el Kairós de Dios</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429100"/>
            <a:ext cx="6962100" cy="3517551"/>
          </a:xfrm>
          <a:prstGeom prst="rect">
            <a:avLst/>
          </a:prstGeom>
        </p:spPr>
        <p:txBody>
          <a:bodyPr spcFirstLastPara="1" wrap="square" lIns="0" tIns="0" rIns="0" bIns="0" anchor="ctr" anchorCtr="0">
            <a:noAutofit/>
          </a:bodyPr>
          <a:lstStyle/>
          <a:p>
            <a:pPr algn="just">
              <a:lnSpc>
                <a:spcPct val="107000"/>
              </a:lnSpc>
              <a:spcAft>
                <a:spcPts val="800"/>
              </a:spcAft>
            </a:pPr>
            <a:r>
              <a:rPr lang="es-ES" sz="1800" kern="100" dirty="0">
                <a:effectLst/>
                <a:latin typeface="Atkinson Hyperlegible" pitchFamily="2" charset="0"/>
                <a:ea typeface="Calibri" panose="020F0502020204030204" pitchFamily="34" charset="0"/>
                <a:cs typeface="Times New Roman" panose="02020603050405020304" pitchFamily="18" charset="0"/>
              </a:rPr>
              <a:t>El </a:t>
            </a:r>
            <a:r>
              <a:rPr lang="es-ES" sz="1800" b="1" kern="100" dirty="0">
                <a:effectLst/>
                <a:latin typeface="Atkinson Hyperlegible" pitchFamily="2" charset="0"/>
                <a:ea typeface="Calibri" panose="020F0502020204030204" pitchFamily="34" charset="0"/>
                <a:cs typeface="Times New Roman" panose="02020603050405020304" pitchFamily="18" charset="0"/>
              </a:rPr>
              <a:t>«tiempo presente» </a:t>
            </a:r>
            <a:r>
              <a:rPr lang="es-ES" sz="1800" kern="100" dirty="0">
                <a:effectLst/>
                <a:latin typeface="Atkinson Hyperlegible" pitchFamily="2" charset="0"/>
                <a:ea typeface="Calibri" panose="020F0502020204030204" pitchFamily="34" charset="0"/>
                <a:cs typeface="Times New Roman" panose="02020603050405020304" pitchFamily="18" charset="0"/>
              </a:rPr>
              <a:t>es el tiempo </a:t>
            </a:r>
            <a:r>
              <a:rPr lang="es-ES" sz="1800" b="1" kern="100" dirty="0">
                <a:effectLst/>
                <a:latin typeface="Atkinson Hyperlegible" pitchFamily="2" charset="0"/>
                <a:ea typeface="Calibri" panose="020F0502020204030204" pitchFamily="34" charset="0"/>
                <a:cs typeface="Times New Roman" panose="02020603050405020304" pitchFamily="18" charset="0"/>
              </a:rPr>
              <a:t>inaugurado</a:t>
            </a:r>
            <a:r>
              <a:rPr lang="es-ES" sz="1800" kern="100" dirty="0">
                <a:effectLst/>
                <a:latin typeface="Atkinson Hyperlegible" pitchFamily="2" charset="0"/>
                <a:ea typeface="Calibri" panose="020F0502020204030204" pitchFamily="34" charset="0"/>
                <a:cs typeface="Times New Roman" panose="02020603050405020304" pitchFamily="18" charset="0"/>
              </a:rPr>
              <a:t> por la muerte y la resurrección, el tiempo del acontecimiento de Cristo.</a:t>
            </a:r>
          </a:p>
          <a:p>
            <a:pPr algn="just">
              <a:lnSpc>
                <a:spcPct val="107000"/>
              </a:lnSpc>
              <a:spcAft>
                <a:spcPts val="800"/>
              </a:spcAft>
            </a:pPr>
            <a:r>
              <a:rPr lang="es-ES" sz="1800" kern="100" dirty="0">
                <a:effectLst/>
                <a:latin typeface="Atkinson Hyperlegible" pitchFamily="2" charset="0"/>
                <a:ea typeface="Calibri" panose="020F0502020204030204" pitchFamily="34" charset="0"/>
                <a:cs typeface="Times New Roman" panose="02020603050405020304" pitchFamily="18" charset="0"/>
              </a:rPr>
              <a:t>El remanente (resto) existe en el “tiempo presente”. Aquí Pablo llama al remanente </a:t>
            </a:r>
            <a:r>
              <a:rPr lang="es-ES" sz="1800" i="1" kern="100" dirty="0" err="1">
                <a:effectLst/>
                <a:latin typeface="Atkinson Hyperlegible" pitchFamily="2" charset="0"/>
                <a:ea typeface="Calibri" panose="020F0502020204030204" pitchFamily="34" charset="0"/>
                <a:cs typeface="Times New Roman" panose="02020603050405020304" pitchFamily="18" charset="0"/>
              </a:rPr>
              <a:t>leimma</a:t>
            </a:r>
            <a:r>
              <a:rPr lang="es-ES" sz="1800" i="1" kern="100" dirty="0">
                <a:effectLst/>
                <a:latin typeface="Atkinson Hyperlegible" pitchFamily="2" charset="0"/>
                <a:ea typeface="Calibri" panose="020F0502020204030204" pitchFamily="34" charset="0"/>
                <a:cs typeface="Times New Roman" panose="02020603050405020304" pitchFamily="18" charset="0"/>
              </a:rPr>
              <a:t>,</a:t>
            </a:r>
            <a:r>
              <a:rPr lang="es-ES" sz="1800" kern="100" dirty="0">
                <a:effectLst/>
                <a:latin typeface="Atkinson Hyperlegible" pitchFamily="2" charset="0"/>
                <a:ea typeface="Calibri" panose="020F0502020204030204" pitchFamily="34" charset="0"/>
                <a:cs typeface="Times New Roman" panose="02020603050405020304" pitchFamily="18" charset="0"/>
              </a:rPr>
              <a:t> una palabra relacionada con el </a:t>
            </a:r>
            <a:r>
              <a:rPr lang="es-ES" sz="1800" i="1" kern="100" dirty="0" err="1">
                <a:effectLst/>
                <a:latin typeface="Atkinson Hyperlegible" pitchFamily="2" charset="0"/>
                <a:ea typeface="Calibri" panose="020F0502020204030204" pitchFamily="34" charset="0"/>
                <a:cs typeface="Times New Roman" panose="02020603050405020304" pitchFamily="18" charset="0"/>
              </a:rPr>
              <a:t>hypoleimma</a:t>
            </a:r>
            <a:r>
              <a:rPr lang="es-ES" sz="1800" kern="100" dirty="0">
                <a:effectLst/>
                <a:latin typeface="Atkinson Hyperlegible" pitchFamily="2" charset="0"/>
                <a:ea typeface="Calibri" panose="020F0502020204030204" pitchFamily="34" charset="0"/>
                <a:cs typeface="Times New Roman" panose="02020603050405020304" pitchFamily="18" charset="0"/>
              </a:rPr>
              <a:t> de 9,27 (citando </a:t>
            </a:r>
            <a:r>
              <a:rPr lang="es-ES" sz="1800" kern="100" dirty="0" err="1">
                <a:effectLst/>
                <a:latin typeface="Atkinson Hyperlegible" pitchFamily="2" charset="0"/>
                <a:ea typeface="Calibri" panose="020F0502020204030204" pitchFamily="34" charset="0"/>
                <a:cs typeface="Times New Roman" panose="02020603050405020304" pitchFamily="18" charset="0"/>
              </a:rPr>
              <a:t>Is</a:t>
            </a:r>
            <a:r>
              <a:rPr lang="es-ES" sz="1800" kern="100" dirty="0">
                <a:effectLst/>
                <a:latin typeface="Atkinson Hyperlegible" pitchFamily="2" charset="0"/>
                <a:ea typeface="Calibri" panose="020F0502020204030204" pitchFamily="34" charset="0"/>
                <a:cs typeface="Times New Roman" panose="02020603050405020304" pitchFamily="18" charset="0"/>
              </a:rPr>
              <a:t> 10,22). </a:t>
            </a:r>
          </a:p>
          <a:p>
            <a:pPr algn="just">
              <a:lnSpc>
                <a:spcPct val="107000"/>
              </a:lnSpc>
              <a:spcAft>
                <a:spcPts val="800"/>
              </a:spcAft>
            </a:pPr>
            <a:r>
              <a:rPr lang="es-ES" sz="1800" kern="100" dirty="0">
                <a:effectLst/>
                <a:latin typeface="Atkinson Hyperlegible" pitchFamily="2" charset="0"/>
                <a:ea typeface="Calibri" panose="020F0502020204030204" pitchFamily="34" charset="0"/>
                <a:cs typeface="Times New Roman" panose="02020603050405020304" pitchFamily="18" charset="0"/>
              </a:rPr>
              <a:t>Sea cual sea su contexto, Pablo no se detiene a calificar o cuantificar al remanente, aparte del punto crucial de que el remanente es </a:t>
            </a:r>
            <a:r>
              <a:rPr lang="es-ES" sz="1800" kern="100" dirty="0" err="1">
                <a:effectLst/>
                <a:latin typeface="Atkinson Hyperlegible" pitchFamily="2" charset="0"/>
                <a:ea typeface="Calibri" panose="020F0502020204030204" pitchFamily="34" charset="0"/>
                <a:cs typeface="Times New Roman" panose="02020603050405020304" pitchFamily="18" charset="0"/>
              </a:rPr>
              <a:t>kat</a:t>
            </a:r>
            <a:r>
              <a:rPr lang="es-ES" sz="1800" kern="100" dirty="0">
                <a:effectLst/>
                <a:latin typeface="Atkinson Hyperlegible" pitchFamily="2" charset="0"/>
                <a:ea typeface="Calibri" panose="020F0502020204030204" pitchFamily="34" charset="0"/>
                <a:cs typeface="Times New Roman" panose="02020603050405020304" pitchFamily="18" charset="0"/>
              </a:rPr>
              <a:t>’ </a:t>
            </a:r>
            <a:r>
              <a:rPr lang="es-ES" sz="1800" kern="100" dirty="0" err="1">
                <a:effectLst/>
                <a:latin typeface="Atkinson Hyperlegible" pitchFamily="2" charset="0"/>
                <a:ea typeface="Calibri" panose="020F0502020204030204" pitchFamily="34" charset="0"/>
                <a:cs typeface="Times New Roman" panose="02020603050405020304" pitchFamily="18" charset="0"/>
              </a:rPr>
              <a:t>eklogēn</a:t>
            </a:r>
            <a:r>
              <a:rPr lang="es-ES" sz="1800" kern="100" dirty="0">
                <a:effectLst/>
                <a:latin typeface="Atkinson Hyperlegible" pitchFamily="2" charset="0"/>
                <a:ea typeface="Calibri" panose="020F0502020204030204" pitchFamily="34" charset="0"/>
                <a:cs typeface="Times New Roman" panose="02020603050405020304" pitchFamily="18" charset="0"/>
              </a:rPr>
              <a:t> </a:t>
            </a:r>
            <a:r>
              <a:rPr lang="es-ES" sz="1800" kern="100" dirty="0" err="1">
                <a:effectLst/>
                <a:latin typeface="Atkinson Hyperlegible" pitchFamily="2" charset="0"/>
                <a:ea typeface="Calibri" panose="020F0502020204030204" pitchFamily="34" charset="0"/>
                <a:cs typeface="Times New Roman" panose="02020603050405020304" pitchFamily="18" charset="0"/>
              </a:rPr>
              <a:t>charitos</a:t>
            </a:r>
            <a:r>
              <a:rPr lang="es-ES" sz="1800" kern="100" dirty="0">
                <a:effectLst/>
                <a:latin typeface="Atkinson Hyperlegible" pitchFamily="2" charset="0"/>
                <a:ea typeface="Calibri" panose="020F0502020204030204" pitchFamily="34" charset="0"/>
                <a:cs typeface="Times New Roman" panose="02020603050405020304" pitchFamily="18" charset="0"/>
              </a:rPr>
              <a:t>: surgió por la elección de Dios a través de la gracia. La redacción es redundante.</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33</a:t>
            </a:fld>
            <a:endParaRPr/>
          </a:p>
        </p:txBody>
      </p:sp>
    </p:spTree>
    <p:extLst>
      <p:ext uri="{BB962C8B-B14F-4D97-AF65-F5344CB8AC3E}">
        <p14:creationId xmlns:p14="http://schemas.microsoft.com/office/powerpoint/2010/main" val="14531050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8" name="Google Shape;208;p25"/>
          <p:cNvSpPr txBox="1">
            <a:spLocks noGrp="1"/>
          </p:cNvSpPr>
          <p:nvPr>
            <p:ph type="title" idx="4294967295"/>
          </p:nvPr>
        </p:nvSpPr>
        <p:spPr>
          <a:xfrm>
            <a:off x="692728" y="222394"/>
            <a:ext cx="7758544" cy="4698712"/>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s-ES" sz="6000" b="1" dirty="0">
                <a:solidFill>
                  <a:schemeClr val="accent1">
                    <a:lumMod val="50000"/>
                  </a:schemeClr>
                </a:solidFill>
                <a:effectLst>
                  <a:outerShdw blurRad="38100" dist="38100" dir="2700000" algn="tl">
                    <a:srgbClr val="000000">
                      <a:alpha val="43137"/>
                    </a:srgbClr>
                  </a:outerShdw>
                </a:effectLst>
                <a:latin typeface="Fira Sans" panose="020B0503050000020004" pitchFamily="34" charset="0"/>
              </a:rPr>
              <a:t>El endurecimiento, el tropiezo</a:t>
            </a:r>
          </a:p>
        </p:txBody>
      </p:sp>
      <p:sp>
        <p:nvSpPr>
          <p:cNvPr id="210" name="Google Shape;210;p2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34</a:t>
            </a:fld>
            <a:endParaRPr/>
          </a:p>
        </p:txBody>
      </p:sp>
    </p:spTree>
    <p:extLst>
      <p:ext uri="{BB962C8B-B14F-4D97-AF65-F5344CB8AC3E}">
        <p14:creationId xmlns:p14="http://schemas.microsoft.com/office/powerpoint/2010/main" val="37023610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6"/>
            <a:ext cx="6962100" cy="466021"/>
          </a:xfrm>
        </p:spPr>
        <p:txBody>
          <a:bodyPr/>
          <a:lstStyle/>
          <a:p>
            <a:r>
              <a:rPr lang="es-MX" b="1" dirty="0">
                <a:latin typeface="Fira Sans" panose="020B0503050000020004" pitchFamily="34" charset="0"/>
              </a:rPr>
              <a:t>Rom 11,7-10</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124374"/>
            <a:ext cx="6962100" cy="3625478"/>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MX" sz="1800" b="1" i="1" kern="100" dirty="0">
                <a:latin typeface="Atkinson Hyperlegible" pitchFamily="2" charset="0"/>
                <a:ea typeface="Calibri" panose="020F0502020204030204" pitchFamily="34" charset="0"/>
                <a:cs typeface="Times New Roman" panose="02020603050405020304" pitchFamily="18" charset="0"/>
              </a:rPr>
              <a:t>7</a:t>
            </a:r>
            <a:r>
              <a:rPr lang="es-MX" sz="1800" kern="100" dirty="0">
                <a:latin typeface="Atkinson Hyperlegible" pitchFamily="2" charset="0"/>
                <a:ea typeface="Calibri" panose="020F0502020204030204" pitchFamily="34" charset="0"/>
                <a:cs typeface="Times New Roman" panose="02020603050405020304" pitchFamily="18" charset="0"/>
              </a:rPr>
              <a:t> Entonces, ¿qué? Pues que Israel no consiguió lo que buscaba, y en cambio lo consiguieron los elegidos. Los demás </a:t>
            </a:r>
            <a:r>
              <a:rPr lang="es-MX" sz="1800" b="1" u="sng" kern="100" dirty="0">
                <a:latin typeface="Atkinson Hyperlegible" pitchFamily="2" charset="0"/>
                <a:ea typeface="Calibri" panose="020F0502020204030204" pitchFamily="34" charset="0"/>
                <a:cs typeface="Times New Roman" panose="02020603050405020304" pitchFamily="18" charset="0"/>
              </a:rPr>
              <a:t>se endurecieron</a:t>
            </a:r>
            <a:r>
              <a:rPr lang="es-MX" sz="1800" kern="100" dirty="0">
                <a:latin typeface="Atkinson Hyperlegible" pitchFamily="2" charset="0"/>
                <a:ea typeface="Calibri" panose="020F0502020204030204" pitchFamily="34" charset="0"/>
                <a:cs typeface="Times New Roman" panose="02020603050405020304" pitchFamily="18" charset="0"/>
              </a:rPr>
              <a:t>, </a:t>
            </a:r>
            <a:r>
              <a:rPr lang="es-MX" sz="1800" b="1" i="1" kern="100" dirty="0">
                <a:latin typeface="Atkinson Hyperlegible" pitchFamily="2" charset="0"/>
                <a:ea typeface="Calibri" panose="020F0502020204030204" pitchFamily="34" charset="0"/>
                <a:cs typeface="Times New Roman" panose="02020603050405020304" pitchFamily="18" charset="0"/>
              </a:rPr>
              <a:t>8</a:t>
            </a:r>
            <a:r>
              <a:rPr lang="es-MX" sz="1800" kern="100" dirty="0">
                <a:latin typeface="Atkinson Hyperlegible" pitchFamily="2" charset="0"/>
                <a:ea typeface="Calibri" panose="020F0502020204030204" pitchFamily="34" charset="0"/>
                <a:cs typeface="Times New Roman" panose="02020603050405020304" pitchFamily="18" charset="0"/>
              </a:rPr>
              <a:t> como dice la Escritura: Dio les Dios un espíritu de embotamiento: ojos para no ver y oídos para no oír, hasta el día de hoy. </a:t>
            </a:r>
            <a:r>
              <a:rPr lang="es-MX" sz="1800" b="1" kern="100" dirty="0">
                <a:solidFill>
                  <a:srgbClr val="549E39"/>
                </a:solidFill>
                <a:latin typeface="Atkinson Hyperlegible" pitchFamily="2" charset="0"/>
                <a:ea typeface="Calibri" panose="020F0502020204030204" pitchFamily="34" charset="0"/>
                <a:cs typeface="Times New Roman" panose="02020603050405020304" pitchFamily="18" charset="0"/>
              </a:rPr>
              <a:t>(</a:t>
            </a:r>
            <a:r>
              <a:rPr lang="es-MX" sz="1800" b="1" kern="100" dirty="0" err="1">
                <a:solidFill>
                  <a:srgbClr val="549E39"/>
                </a:solidFill>
                <a:latin typeface="Atkinson Hyperlegible" pitchFamily="2" charset="0"/>
                <a:ea typeface="Calibri" panose="020F0502020204030204" pitchFamily="34" charset="0"/>
                <a:cs typeface="Times New Roman" panose="02020603050405020304" pitchFamily="18" charset="0"/>
              </a:rPr>
              <a:t>Is</a:t>
            </a:r>
            <a:r>
              <a:rPr lang="es-MX" sz="1800" b="1" kern="100" dirty="0">
                <a:solidFill>
                  <a:srgbClr val="549E39"/>
                </a:solidFill>
                <a:latin typeface="Atkinson Hyperlegible" pitchFamily="2" charset="0"/>
                <a:ea typeface="Calibri" panose="020F0502020204030204" pitchFamily="34" charset="0"/>
                <a:cs typeface="Times New Roman" panose="02020603050405020304" pitchFamily="18" charset="0"/>
              </a:rPr>
              <a:t> 29,10; </a:t>
            </a:r>
            <a:r>
              <a:rPr lang="es-MX" sz="1800" b="1" kern="100" dirty="0" err="1">
                <a:solidFill>
                  <a:srgbClr val="549E39"/>
                </a:solidFill>
                <a:latin typeface="Atkinson Hyperlegible" pitchFamily="2" charset="0"/>
                <a:ea typeface="Calibri" panose="020F0502020204030204" pitchFamily="34" charset="0"/>
                <a:cs typeface="Times New Roman" panose="02020603050405020304" pitchFamily="18" charset="0"/>
              </a:rPr>
              <a:t>Dt</a:t>
            </a:r>
            <a:r>
              <a:rPr lang="es-MX" sz="1800" b="1" kern="100" dirty="0">
                <a:solidFill>
                  <a:srgbClr val="549E39"/>
                </a:solidFill>
                <a:latin typeface="Atkinson Hyperlegible" pitchFamily="2" charset="0"/>
                <a:ea typeface="Calibri" panose="020F0502020204030204" pitchFamily="34" charset="0"/>
                <a:cs typeface="Times New Roman" panose="02020603050405020304" pitchFamily="18" charset="0"/>
              </a:rPr>
              <a:t> 29,4)</a:t>
            </a:r>
            <a:r>
              <a:rPr lang="es-MX" sz="1800" kern="100" dirty="0">
                <a:latin typeface="Atkinson Hyperlegible" pitchFamily="2" charset="0"/>
                <a:ea typeface="Calibri" panose="020F0502020204030204" pitchFamily="34" charset="0"/>
                <a:cs typeface="Times New Roman" panose="02020603050405020304" pitchFamily="18" charset="0"/>
              </a:rPr>
              <a:t> </a:t>
            </a:r>
            <a:r>
              <a:rPr lang="es-MX" sz="1800" b="1" i="1" kern="100" dirty="0">
                <a:latin typeface="Atkinson Hyperlegible" pitchFamily="2" charset="0"/>
                <a:ea typeface="Calibri" panose="020F0502020204030204" pitchFamily="34" charset="0"/>
                <a:cs typeface="Times New Roman" panose="02020603050405020304" pitchFamily="18" charset="0"/>
              </a:rPr>
              <a:t>9</a:t>
            </a:r>
            <a:r>
              <a:rPr lang="es-MX" sz="1800" kern="100" dirty="0">
                <a:latin typeface="Atkinson Hyperlegible" pitchFamily="2" charset="0"/>
                <a:ea typeface="Calibri" panose="020F0502020204030204" pitchFamily="34" charset="0"/>
                <a:cs typeface="Times New Roman" panose="02020603050405020304" pitchFamily="18" charset="0"/>
              </a:rPr>
              <a:t> David también dice: Conviértase su mesa en trampa y lazo, en piedra de tropiezo y justo pago; </a:t>
            </a:r>
            <a:r>
              <a:rPr lang="es-MX" sz="1800" b="1" i="1" kern="100" dirty="0">
                <a:latin typeface="Atkinson Hyperlegible" pitchFamily="2" charset="0"/>
                <a:ea typeface="Calibri" panose="020F0502020204030204" pitchFamily="34" charset="0"/>
                <a:cs typeface="Times New Roman" panose="02020603050405020304" pitchFamily="18" charset="0"/>
              </a:rPr>
              <a:t>10</a:t>
            </a:r>
            <a:r>
              <a:rPr lang="es-MX" sz="1800" kern="100" dirty="0">
                <a:latin typeface="Atkinson Hyperlegible" pitchFamily="2" charset="0"/>
                <a:ea typeface="Calibri" panose="020F0502020204030204" pitchFamily="34" charset="0"/>
                <a:cs typeface="Times New Roman" panose="02020603050405020304" pitchFamily="18" charset="0"/>
              </a:rPr>
              <a:t> oscurézcanse sus ojos para no ver; agobia sus espaldas sin cesar. </a:t>
            </a:r>
            <a:r>
              <a:rPr lang="es-MX" sz="1800" b="1" kern="100" dirty="0">
                <a:solidFill>
                  <a:srgbClr val="549E39"/>
                </a:solidFill>
                <a:latin typeface="Atkinson Hyperlegible" pitchFamily="2" charset="0"/>
                <a:ea typeface="Calibri" panose="020F0502020204030204" pitchFamily="34" charset="0"/>
                <a:cs typeface="Times New Roman" panose="02020603050405020304" pitchFamily="18" charset="0"/>
              </a:rPr>
              <a:t>(Sal 69,22–23)</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35</a:t>
            </a:fld>
            <a:endParaRPr/>
          </a:p>
        </p:txBody>
      </p:sp>
    </p:spTree>
    <p:extLst>
      <p:ext uri="{BB962C8B-B14F-4D97-AF65-F5344CB8AC3E}">
        <p14:creationId xmlns:p14="http://schemas.microsoft.com/office/powerpoint/2010/main" val="28884676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6"/>
          <p:cNvSpPr txBox="1">
            <a:spLocks noGrp="1"/>
          </p:cNvSpPr>
          <p:nvPr>
            <p:ph type="body" idx="1"/>
          </p:nvPr>
        </p:nvSpPr>
        <p:spPr>
          <a:xfrm>
            <a:off x="737536" y="1524000"/>
            <a:ext cx="6962100" cy="3152512"/>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ES" sz="1800" kern="100" dirty="0">
                <a:latin typeface="Atkinson Hyperlegible" pitchFamily="2" charset="0"/>
                <a:ea typeface="Calibri" panose="020F0502020204030204" pitchFamily="34" charset="0"/>
                <a:cs typeface="Times New Roman" panose="02020603050405020304" pitchFamily="18" charset="0"/>
              </a:rPr>
              <a:t> «¿Qué, pues?» (11,7) pasa a una implicación más profunda. No basta con decir que hay un remanente creado por Dios; hay una división creada por Dios dentro de Israel. </a:t>
            </a:r>
          </a:p>
          <a:p>
            <a:pPr marL="76200" indent="0" algn="just">
              <a:lnSpc>
                <a:spcPct val="107000"/>
              </a:lnSpc>
              <a:spcAft>
                <a:spcPts val="800"/>
              </a:spcAft>
              <a:buNone/>
            </a:pPr>
            <a:endParaRPr lang="es-ES" sz="1800" kern="100" dirty="0">
              <a:latin typeface="Atkinson Hyperlegible" pitchFamily="2" charset="0"/>
              <a:ea typeface="Calibri" panose="020F0502020204030204" pitchFamily="34" charset="0"/>
              <a:cs typeface="Times New Roman" panose="02020603050405020304" pitchFamily="18" charset="0"/>
            </a:endParaRPr>
          </a:p>
          <a:p>
            <a:pPr marL="76200" indent="0" algn="ctr">
              <a:lnSpc>
                <a:spcPct val="107000"/>
              </a:lnSpc>
              <a:spcAft>
                <a:spcPts val="800"/>
              </a:spcAft>
              <a:buNone/>
            </a:pPr>
            <a:r>
              <a:rPr lang="es-ES" sz="1800" b="1" kern="100" dirty="0">
                <a:solidFill>
                  <a:schemeClr val="tx1"/>
                </a:solidFill>
                <a:latin typeface="Atkinson Hyperlegible" pitchFamily="2" charset="0"/>
                <a:ea typeface="Calibri" panose="020F0502020204030204" pitchFamily="34" charset="0"/>
                <a:cs typeface="Times New Roman" panose="02020603050405020304" pitchFamily="18" charset="0"/>
              </a:rPr>
              <a:t>v. 7, </a:t>
            </a:r>
            <a:r>
              <a:rPr lang="es-ES" sz="1800" kern="100" dirty="0">
                <a:solidFill>
                  <a:schemeClr val="tx1"/>
                </a:solidFill>
                <a:latin typeface="Atkinson Hyperlegible" pitchFamily="2" charset="0"/>
                <a:ea typeface="Calibri" panose="020F0502020204030204" pitchFamily="34" charset="0"/>
                <a:cs typeface="Times New Roman" panose="02020603050405020304" pitchFamily="18" charset="0"/>
              </a:rPr>
              <a:t>Pablo postula una división dentro de Israel:</a:t>
            </a:r>
          </a:p>
          <a:p>
            <a:pPr marL="76200" indent="0" algn="ctr">
              <a:lnSpc>
                <a:spcPct val="107000"/>
              </a:lnSpc>
              <a:spcAft>
                <a:spcPts val="800"/>
              </a:spcAft>
              <a:buNone/>
            </a:pPr>
            <a:r>
              <a:rPr lang="es-ES" sz="1800" kern="100" dirty="0">
                <a:solidFill>
                  <a:srgbClr val="549E39"/>
                </a:solidFill>
                <a:latin typeface="Atkinson Hyperlegible" pitchFamily="2" charset="0"/>
                <a:ea typeface="Calibri" panose="020F0502020204030204" pitchFamily="34" charset="0"/>
                <a:cs typeface="Times New Roman" panose="02020603050405020304" pitchFamily="18" charset="0"/>
              </a:rPr>
              <a:t>Ahora los elegidos lo han logrado </a:t>
            </a:r>
          </a:p>
          <a:p>
            <a:pPr marL="76200" indent="0" algn="ctr">
              <a:lnSpc>
                <a:spcPct val="107000"/>
              </a:lnSpc>
              <a:spcAft>
                <a:spcPts val="800"/>
              </a:spcAft>
              <a:buNone/>
            </a:pPr>
            <a:r>
              <a:rPr lang="es-ES" sz="1800" kern="100" dirty="0">
                <a:solidFill>
                  <a:srgbClr val="549E39"/>
                </a:solidFill>
                <a:latin typeface="Atkinson Hyperlegible" pitchFamily="2" charset="0"/>
                <a:ea typeface="Calibri" panose="020F0502020204030204" pitchFamily="34" charset="0"/>
                <a:cs typeface="Times New Roman" panose="02020603050405020304" pitchFamily="18" charset="0"/>
              </a:rPr>
              <a:t>pero los demás se endurecieron </a:t>
            </a:r>
          </a:p>
          <a:p>
            <a:pPr marL="76200" indent="0" algn="ctr">
              <a:lnSpc>
                <a:spcPct val="107000"/>
              </a:lnSpc>
              <a:spcAft>
                <a:spcPts val="800"/>
              </a:spcAft>
              <a:buNone/>
            </a:pPr>
            <a:r>
              <a:rPr lang="es-ES" sz="1800" kern="100" dirty="0">
                <a:solidFill>
                  <a:schemeClr val="tx1"/>
                </a:solidFill>
                <a:latin typeface="Atkinson Hyperlegible" pitchFamily="2" charset="0"/>
                <a:ea typeface="Calibri" panose="020F0502020204030204" pitchFamily="34" charset="0"/>
                <a:cs typeface="Times New Roman" panose="02020603050405020304" pitchFamily="18" charset="0"/>
              </a:rPr>
              <a:t>(</a:t>
            </a:r>
            <a:r>
              <a:rPr lang="es-ES" sz="1800" kern="100" dirty="0" err="1">
                <a:solidFill>
                  <a:schemeClr val="tx1"/>
                </a:solidFill>
                <a:latin typeface="Atkinson Hyperlegible" pitchFamily="2" charset="0"/>
                <a:ea typeface="Calibri" panose="020F0502020204030204" pitchFamily="34" charset="0"/>
                <a:cs typeface="Times New Roman" panose="02020603050405020304" pitchFamily="18" charset="0"/>
              </a:rPr>
              <a:t>Is</a:t>
            </a:r>
            <a:r>
              <a:rPr lang="es-ES" sz="1800" kern="100" dirty="0">
                <a:solidFill>
                  <a:schemeClr val="tx1"/>
                </a:solidFill>
                <a:latin typeface="Atkinson Hyperlegible" pitchFamily="2" charset="0"/>
                <a:ea typeface="Calibri" panose="020F0502020204030204" pitchFamily="34" charset="0"/>
                <a:cs typeface="Times New Roman" panose="02020603050405020304" pitchFamily="18" charset="0"/>
              </a:rPr>
              <a:t> 29,10; </a:t>
            </a:r>
            <a:r>
              <a:rPr lang="es-ES" sz="1800" kern="100" dirty="0" err="1">
                <a:solidFill>
                  <a:schemeClr val="tx1"/>
                </a:solidFill>
                <a:latin typeface="Atkinson Hyperlegible" pitchFamily="2" charset="0"/>
                <a:ea typeface="Calibri" panose="020F0502020204030204" pitchFamily="34" charset="0"/>
                <a:cs typeface="Times New Roman" panose="02020603050405020304" pitchFamily="18" charset="0"/>
              </a:rPr>
              <a:t>Dt</a:t>
            </a:r>
            <a:r>
              <a:rPr lang="es-ES" sz="1800" kern="100" dirty="0">
                <a:solidFill>
                  <a:schemeClr val="tx1"/>
                </a:solidFill>
                <a:latin typeface="Atkinson Hyperlegible" pitchFamily="2" charset="0"/>
                <a:ea typeface="Calibri" panose="020F0502020204030204" pitchFamily="34" charset="0"/>
                <a:cs typeface="Times New Roman" panose="02020603050405020304" pitchFamily="18" charset="0"/>
              </a:rPr>
              <a:t> 29,4) </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36</a:t>
            </a:fld>
            <a:endParaRPr/>
          </a:p>
        </p:txBody>
      </p:sp>
      <p:sp>
        <p:nvSpPr>
          <p:cNvPr id="7" name="Título 1">
            <a:extLst>
              <a:ext uri="{FF2B5EF4-FFF2-40B4-BE49-F238E27FC236}">
                <a16:creationId xmlns:a16="http://schemas.microsoft.com/office/drawing/2014/main" id="{AC384B7E-4515-49C9-BA89-CA40070393BC}"/>
              </a:ext>
            </a:extLst>
          </p:cNvPr>
          <p:cNvSpPr>
            <a:spLocks noGrp="1"/>
          </p:cNvSpPr>
          <p:nvPr>
            <p:ph type="title"/>
          </p:nvPr>
        </p:nvSpPr>
        <p:spPr>
          <a:xfrm>
            <a:off x="779100" y="461926"/>
            <a:ext cx="6962100" cy="542529"/>
          </a:xfrm>
        </p:spPr>
        <p:txBody>
          <a:bodyPr/>
          <a:lstStyle/>
          <a:p>
            <a:r>
              <a:rPr lang="es-ES" b="1" dirty="0">
                <a:latin typeface="Fira Sans" panose="020B0503050000020004" pitchFamily="34" charset="0"/>
              </a:rPr>
              <a:t>El endurecimiento, el tropiezo</a:t>
            </a:r>
            <a:endParaRPr lang="es-CO" b="1" dirty="0">
              <a:latin typeface="Fira Sans" panose="020B0503050000020004" pitchFamily="34" charset="0"/>
            </a:endParaRPr>
          </a:p>
        </p:txBody>
      </p:sp>
    </p:spTree>
    <p:extLst>
      <p:ext uri="{BB962C8B-B14F-4D97-AF65-F5344CB8AC3E}">
        <p14:creationId xmlns:p14="http://schemas.microsoft.com/office/powerpoint/2010/main" val="5133449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37</a:t>
            </a:fld>
            <a:endParaRPr/>
          </a:p>
        </p:txBody>
      </p:sp>
      <p:sp>
        <p:nvSpPr>
          <p:cNvPr id="4" name="Marcador de texto 3">
            <a:extLst>
              <a:ext uri="{FF2B5EF4-FFF2-40B4-BE49-F238E27FC236}">
                <a16:creationId xmlns:a16="http://schemas.microsoft.com/office/drawing/2014/main" id="{9B22E501-AFA5-4276-87F5-E5180382BB52}"/>
              </a:ext>
            </a:extLst>
          </p:cNvPr>
          <p:cNvSpPr>
            <a:spLocks noGrp="1"/>
          </p:cNvSpPr>
          <p:nvPr>
            <p:ph type="body" idx="1"/>
          </p:nvPr>
        </p:nvSpPr>
        <p:spPr>
          <a:xfrm>
            <a:off x="519545" y="290945"/>
            <a:ext cx="7758545" cy="4634955"/>
          </a:xfrm>
        </p:spPr>
        <p:txBody>
          <a:bodyPr anchor="ctr"/>
          <a:lstStyle/>
          <a:p>
            <a:pPr marL="0" indent="0" algn="ctr">
              <a:lnSpc>
                <a:spcPct val="107000"/>
              </a:lnSpc>
              <a:spcAft>
                <a:spcPts val="800"/>
              </a:spcAft>
            </a:pPr>
            <a:r>
              <a:rPr lang="es-ES" sz="2400" kern="100" dirty="0">
                <a:effectLst>
                  <a:outerShdw blurRad="38100" dist="38100" dir="2700000" algn="tl">
                    <a:srgbClr val="000000">
                      <a:alpha val="43137"/>
                    </a:srgbClr>
                  </a:outerShdw>
                </a:effectLst>
                <a:latin typeface="Fira Sans" panose="020B0503050000020004" pitchFamily="34" charset="0"/>
                <a:ea typeface="Fira Sans Light" panose="020B0403050000020004" pitchFamily="34" charset="0"/>
                <a:cs typeface="Times New Roman" panose="02020603050405020304" pitchFamily="18" charset="0"/>
              </a:rPr>
              <a:t>Es fundamental ver que la división se da dentro de Israel: nada aquí sugiere que «los demás» dejen de formar parte de Israel. Es evidente que pertenecen a él, lo que plantea la pregunta del v. 11 sobre su futuro, su lugar dentro del propósito de Dios para todo Israel. La frase «la elección» no se refiere a los individuos, sino al acto divino. </a:t>
            </a:r>
          </a:p>
        </p:txBody>
      </p:sp>
    </p:spTree>
    <p:extLst>
      <p:ext uri="{BB962C8B-B14F-4D97-AF65-F5344CB8AC3E}">
        <p14:creationId xmlns:p14="http://schemas.microsoft.com/office/powerpoint/2010/main" val="39273980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6"/>
          <p:cNvSpPr txBox="1">
            <a:spLocks noGrp="1"/>
          </p:cNvSpPr>
          <p:nvPr>
            <p:ph type="body" idx="1"/>
          </p:nvPr>
        </p:nvSpPr>
        <p:spPr>
          <a:xfrm>
            <a:off x="737536" y="1004455"/>
            <a:ext cx="6962100" cy="3672057"/>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ES" sz="1800" b="1" kern="100" dirty="0">
                <a:latin typeface="Atkinson Hyperlegible" pitchFamily="2" charset="0"/>
                <a:ea typeface="Calibri" panose="020F0502020204030204" pitchFamily="34" charset="0"/>
                <a:cs typeface="Times New Roman" panose="02020603050405020304" pitchFamily="18" charset="0"/>
              </a:rPr>
              <a:t>que el endurecimiento de «los demás» también sirva a los propósitos de Dios </a:t>
            </a:r>
            <a:r>
              <a:rPr lang="es-ES" sz="1800" kern="100" dirty="0">
                <a:latin typeface="Atkinson Hyperlegible" pitchFamily="2" charset="0"/>
                <a:ea typeface="Calibri" panose="020F0502020204030204" pitchFamily="34" charset="0"/>
                <a:cs typeface="Times New Roman" panose="02020603050405020304" pitchFamily="18" charset="0"/>
              </a:rPr>
              <a:t>(cf. 9,18, Faraón). </a:t>
            </a:r>
            <a:r>
              <a:rPr lang="es-ES" sz="1800" b="1" kern="100" dirty="0">
                <a:latin typeface="Atkinson Hyperlegible" pitchFamily="2" charset="0"/>
                <a:ea typeface="Calibri" panose="020F0502020204030204" pitchFamily="34" charset="0"/>
                <a:cs typeface="Times New Roman" panose="02020603050405020304" pitchFamily="18" charset="0"/>
              </a:rPr>
              <a:t>Los vv. 8-10 </a:t>
            </a:r>
            <a:r>
              <a:rPr lang="es-ES" sz="1800" kern="100" dirty="0">
                <a:latin typeface="Atkinson Hyperlegible" pitchFamily="2" charset="0"/>
                <a:ea typeface="Calibri" panose="020F0502020204030204" pitchFamily="34" charset="0"/>
                <a:cs typeface="Times New Roman" panose="02020603050405020304" pitchFamily="18" charset="0"/>
              </a:rPr>
              <a:t>comentan sobre este grupo, «los demás», a través de dos citas bíblicas; la primera explica el endurecimiento de Dios (v. 8), y la segunda pronuncia una desconcertante maldición (vv. 9-10). </a:t>
            </a:r>
            <a:endParaRPr lang="es-ES" sz="1800" kern="100" dirty="0">
              <a:solidFill>
                <a:schemeClr val="tx1"/>
              </a:solidFill>
              <a:latin typeface="Atkinson Hyperlegible" pitchFamily="2" charset="0"/>
              <a:ea typeface="Calibri" panose="020F0502020204030204" pitchFamily="34" charset="0"/>
              <a:cs typeface="Times New Roman" panose="02020603050405020304" pitchFamily="18" charset="0"/>
            </a:endParaRP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38</a:t>
            </a:fld>
            <a:endParaRPr/>
          </a:p>
        </p:txBody>
      </p:sp>
      <p:sp>
        <p:nvSpPr>
          <p:cNvPr id="4" name="Título 1">
            <a:extLst>
              <a:ext uri="{FF2B5EF4-FFF2-40B4-BE49-F238E27FC236}">
                <a16:creationId xmlns:a16="http://schemas.microsoft.com/office/drawing/2014/main" id="{E96F29A4-E71D-416E-8516-3BD642773E2D}"/>
              </a:ext>
            </a:extLst>
          </p:cNvPr>
          <p:cNvSpPr>
            <a:spLocks noGrp="1"/>
          </p:cNvSpPr>
          <p:nvPr>
            <p:ph type="title"/>
          </p:nvPr>
        </p:nvSpPr>
        <p:spPr>
          <a:xfrm>
            <a:off x="779100" y="461926"/>
            <a:ext cx="6962100" cy="542529"/>
          </a:xfrm>
        </p:spPr>
        <p:txBody>
          <a:bodyPr/>
          <a:lstStyle/>
          <a:p>
            <a:r>
              <a:rPr lang="es-ES" b="1" dirty="0">
                <a:latin typeface="Fira Sans" panose="020B0503050000020004" pitchFamily="34" charset="0"/>
              </a:rPr>
              <a:t>El endurecimiento, el tropiezo</a:t>
            </a:r>
            <a:endParaRPr lang="es-CO" b="1" dirty="0">
              <a:latin typeface="Fira Sans" panose="020B0503050000020004" pitchFamily="34" charset="0"/>
            </a:endParaRPr>
          </a:p>
        </p:txBody>
      </p:sp>
    </p:spTree>
    <p:extLst>
      <p:ext uri="{BB962C8B-B14F-4D97-AF65-F5344CB8AC3E}">
        <p14:creationId xmlns:p14="http://schemas.microsoft.com/office/powerpoint/2010/main" val="3726938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6"/>
            <a:ext cx="6962100" cy="662447"/>
          </a:xfrm>
        </p:spPr>
        <p:txBody>
          <a:bodyPr/>
          <a:lstStyle/>
          <a:p>
            <a:r>
              <a:rPr lang="es-ES" b="1" dirty="0">
                <a:latin typeface="Fira Sans" panose="020B0503050000020004" pitchFamily="34" charset="0"/>
              </a:rPr>
              <a:t>El endurecimiento de los demás , el tropiezo</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828076" y="1348304"/>
            <a:ext cx="4105431" cy="3625478"/>
          </a:xfrm>
          <a:prstGeom prst="rect">
            <a:avLst/>
          </a:prstGeom>
        </p:spPr>
        <p:txBody>
          <a:bodyPr spcFirstLastPara="1" wrap="square" lIns="0" tIns="0" rIns="0" bIns="0" anchor="ctr" anchorCtr="0">
            <a:noAutofit/>
          </a:bodyPr>
          <a:lstStyle/>
          <a:p>
            <a:pPr marL="76200" indent="0">
              <a:lnSpc>
                <a:spcPct val="107000"/>
              </a:lnSpc>
              <a:spcAft>
                <a:spcPts val="800"/>
              </a:spcAft>
              <a:buNone/>
            </a:pPr>
            <a:r>
              <a:rPr lang="es-ES" sz="1800" b="1" kern="100" dirty="0">
                <a:latin typeface="Atkinson Hyperlegible" pitchFamily="2" charset="0"/>
                <a:ea typeface="Calibri" panose="020F0502020204030204" pitchFamily="34" charset="0"/>
                <a:cs typeface="Times New Roman" panose="02020603050405020304" pitchFamily="18" charset="0"/>
              </a:rPr>
              <a:t>El endurecimiento de «los demás» también sirva a los propósitos de Dios </a:t>
            </a:r>
            <a:r>
              <a:rPr lang="es-ES" sz="1800" kern="100" dirty="0">
                <a:latin typeface="Atkinson Hyperlegible" pitchFamily="2" charset="0"/>
                <a:ea typeface="Calibri" panose="020F0502020204030204" pitchFamily="34" charset="0"/>
                <a:cs typeface="Times New Roman" panose="02020603050405020304" pitchFamily="18" charset="0"/>
              </a:rPr>
              <a:t>(cf. 9,18, Faraón). </a:t>
            </a:r>
            <a:r>
              <a:rPr lang="es-ES" sz="1800" b="1" kern="100" dirty="0">
                <a:latin typeface="Atkinson Hyperlegible" pitchFamily="2" charset="0"/>
                <a:ea typeface="Calibri" panose="020F0502020204030204" pitchFamily="34" charset="0"/>
                <a:cs typeface="Times New Roman" panose="02020603050405020304" pitchFamily="18" charset="0"/>
              </a:rPr>
              <a:t>Los vv. 8-10 </a:t>
            </a:r>
            <a:r>
              <a:rPr lang="es-ES" sz="1800" kern="100" dirty="0">
                <a:latin typeface="Atkinson Hyperlegible" pitchFamily="2" charset="0"/>
                <a:ea typeface="Calibri" panose="020F0502020204030204" pitchFamily="34" charset="0"/>
                <a:cs typeface="Times New Roman" panose="02020603050405020304" pitchFamily="18" charset="0"/>
              </a:rPr>
              <a:t>comentan sobre este grupo, «los demás», a través de dos citas; la primera, de </a:t>
            </a:r>
            <a:r>
              <a:rPr lang="es-ES" sz="1800" b="1" kern="100" dirty="0">
                <a:latin typeface="Atkinson Hyperlegible" pitchFamily="2" charset="0"/>
                <a:ea typeface="Calibri" panose="020F0502020204030204" pitchFamily="34" charset="0"/>
                <a:cs typeface="Times New Roman" panose="02020603050405020304" pitchFamily="18" charset="0"/>
              </a:rPr>
              <a:t>Isaías 29,10 </a:t>
            </a:r>
            <a:r>
              <a:rPr lang="es-ES" sz="1800" kern="100" dirty="0">
                <a:latin typeface="Atkinson Hyperlegible" pitchFamily="2" charset="0"/>
                <a:ea typeface="Calibri" panose="020F0502020204030204" pitchFamily="34" charset="0"/>
                <a:cs typeface="Times New Roman" panose="02020603050405020304" pitchFamily="18" charset="0"/>
              </a:rPr>
              <a:t>explica el endurecimiento de Dios (v. 8), y la segunda, </a:t>
            </a:r>
            <a:r>
              <a:rPr lang="es-ES" sz="1800" b="1" kern="100" dirty="0">
                <a:latin typeface="Atkinson Hyperlegible" pitchFamily="2" charset="0"/>
                <a:ea typeface="Calibri" panose="020F0502020204030204" pitchFamily="34" charset="0"/>
                <a:cs typeface="Times New Roman" panose="02020603050405020304" pitchFamily="18" charset="0"/>
              </a:rPr>
              <a:t>Sal 69,23 </a:t>
            </a:r>
            <a:r>
              <a:rPr lang="es-ES" sz="1800" kern="100" dirty="0">
                <a:latin typeface="Atkinson Hyperlegible" pitchFamily="2" charset="0"/>
                <a:ea typeface="Calibri" panose="020F0502020204030204" pitchFamily="34" charset="0"/>
                <a:cs typeface="Times New Roman" panose="02020603050405020304" pitchFamily="18" charset="0"/>
              </a:rPr>
              <a:t>pronuncia una desconcertante maldición (vv. 9-10). </a:t>
            </a:r>
          </a:p>
          <a:p>
            <a:pPr marL="76200" indent="0" algn="just">
              <a:lnSpc>
                <a:spcPct val="107000"/>
              </a:lnSpc>
              <a:spcAft>
                <a:spcPts val="800"/>
              </a:spcAft>
              <a:buNone/>
            </a:pPr>
            <a:r>
              <a:rPr lang="es-ES" sz="1800" kern="100" dirty="0">
                <a:latin typeface="Atkinson Hyperlegible" pitchFamily="2" charset="0"/>
                <a:ea typeface="Calibri" panose="020F0502020204030204" pitchFamily="34" charset="0"/>
                <a:cs typeface="Times New Roman" panose="02020603050405020304" pitchFamily="18" charset="0"/>
              </a:rPr>
              <a:t> </a:t>
            </a:r>
            <a:endParaRPr lang="es-MX" sz="1800" kern="100" dirty="0">
              <a:latin typeface="Atkinson Hyperlegible" pitchFamily="2" charset="0"/>
              <a:ea typeface="Calibri" panose="020F0502020204030204" pitchFamily="34" charset="0"/>
              <a:cs typeface="Times New Roman" panose="02020603050405020304" pitchFamily="18" charset="0"/>
            </a:endParaRP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39</a:t>
            </a:fld>
            <a:endParaRPr/>
          </a:p>
        </p:txBody>
      </p:sp>
      <p:sp>
        <p:nvSpPr>
          <p:cNvPr id="3" name="Flecha: curvada hacia arriba 2">
            <a:extLst>
              <a:ext uri="{FF2B5EF4-FFF2-40B4-BE49-F238E27FC236}">
                <a16:creationId xmlns:a16="http://schemas.microsoft.com/office/drawing/2014/main" id="{79A217FE-3E50-48BD-B73C-8BEFA13AA453}"/>
              </a:ext>
            </a:extLst>
          </p:cNvPr>
          <p:cNvSpPr/>
          <p:nvPr/>
        </p:nvSpPr>
        <p:spPr>
          <a:xfrm>
            <a:off x="2507673" y="4187591"/>
            <a:ext cx="3726872" cy="78619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8" name="Flecha: curvada hacia arriba 7">
            <a:extLst>
              <a:ext uri="{FF2B5EF4-FFF2-40B4-BE49-F238E27FC236}">
                <a16:creationId xmlns:a16="http://schemas.microsoft.com/office/drawing/2014/main" id="{C657B963-7171-4E76-B067-C79CAB6C2FF9}"/>
              </a:ext>
            </a:extLst>
          </p:cNvPr>
          <p:cNvSpPr/>
          <p:nvPr/>
        </p:nvSpPr>
        <p:spPr>
          <a:xfrm rot="10800000">
            <a:off x="2396714" y="843243"/>
            <a:ext cx="3726872" cy="78619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pic>
        <p:nvPicPr>
          <p:cNvPr id="10" name="Imagen 9" descr="Cabeza de un hombre con un turbante en la cabeza&#10;&#10;Descripción generada automáticamente con confianza baja">
            <a:extLst>
              <a:ext uri="{FF2B5EF4-FFF2-40B4-BE49-F238E27FC236}">
                <a16:creationId xmlns:a16="http://schemas.microsoft.com/office/drawing/2014/main" id="{3DE61D18-7A7A-3E67-9BDB-613254263D7C}"/>
              </a:ext>
            </a:extLst>
          </p:cNvPr>
          <p:cNvPicPr>
            <a:picLocks noChangeAspect="1"/>
          </p:cNvPicPr>
          <p:nvPr/>
        </p:nvPicPr>
        <p:blipFill>
          <a:blip r:embed="rId3"/>
          <a:stretch>
            <a:fillRect/>
          </a:stretch>
        </p:blipFill>
        <p:spPr>
          <a:xfrm>
            <a:off x="5124274" y="1629435"/>
            <a:ext cx="1882582" cy="2508541"/>
          </a:xfrm>
          <a:prstGeom prst="rect">
            <a:avLst/>
          </a:prstGeom>
        </p:spPr>
      </p:pic>
    </p:spTree>
    <p:extLst>
      <p:ext uri="{BB962C8B-B14F-4D97-AF65-F5344CB8AC3E}">
        <p14:creationId xmlns:p14="http://schemas.microsoft.com/office/powerpoint/2010/main" val="50058517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7"/>
            <a:ext cx="6962100" cy="396300"/>
          </a:xfrm>
        </p:spPr>
        <p:txBody>
          <a:bodyPr/>
          <a:lstStyle/>
          <a:p>
            <a:r>
              <a:rPr lang="es-CO" b="1" dirty="0">
                <a:latin typeface="Fira Sans" panose="020B0503050000020004" pitchFamily="34" charset="0"/>
              </a:rPr>
              <a:t>Recapitulación </a:t>
            </a:r>
          </a:p>
        </p:txBody>
      </p:sp>
      <p:sp>
        <p:nvSpPr>
          <p:cNvPr id="115" name="Google Shape;115;p16"/>
          <p:cNvSpPr txBox="1">
            <a:spLocks noGrp="1"/>
          </p:cNvSpPr>
          <p:nvPr>
            <p:ph type="body" idx="1"/>
          </p:nvPr>
        </p:nvSpPr>
        <p:spPr>
          <a:xfrm>
            <a:off x="779100" y="1039092"/>
            <a:ext cx="6962100" cy="3710760"/>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MX" sz="1800" kern="100" dirty="0">
                <a:effectLst/>
                <a:latin typeface="Atkinson Hyperlegible" pitchFamily="2" charset="0"/>
                <a:ea typeface="Calibri" panose="020F0502020204030204" pitchFamily="34" charset="0"/>
                <a:cs typeface="Times New Roman" panose="02020603050405020304" pitchFamily="18" charset="0"/>
              </a:rPr>
              <a:t>En Romanos 9 y 10, hemos considerado los pasajes claves relacionados con Israel y las naciones en las dos primeras subsecciones de Romanos 9-11 (Rom 9,6-29 y Rom 9,30-10,21). Ahora pasamos a la tercera subsección (Rom 11,1–32), en la que Pablo explora con mayor detalle la relación entre Israel y las naciones en el plan de Dios. </a:t>
            </a:r>
            <a:endParaRPr lang="es-ES" sz="1800" kern="100" dirty="0">
              <a:effectLst/>
              <a:latin typeface="Atkinson Hyperlegible" pitchFamily="2" charset="0"/>
              <a:ea typeface="Calibri" panose="020F0502020204030204" pitchFamily="34" charset="0"/>
              <a:cs typeface="Times New Roman" panose="02020603050405020304" pitchFamily="18" charset="0"/>
            </a:endParaRP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6"/>
            <a:ext cx="6962100" cy="662447"/>
          </a:xfrm>
        </p:spPr>
        <p:txBody>
          <a:bodyPr/>
          <a:lstStyle/>
          <a:p>
            <a:r>
              <a:rPr lang="es-ES" b="1" dirty="0">
                <a:latin typeface="Fira Sans" panose="020B0503050000020004" pitchFamily="34" charset="0"/>
              </a:rPr>
              <a:t>El endurecimiento de los demás , el tropiezo</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3976577" y="1246549"/>
            <a:ext cx="3932892" cy="3625478"/>
          </a:xfrm>
          <a:prstGeom prst="rect">
            <a:avLst/>
          </a:prstGeom>
        </p:spPr>
        <p:txBody>
          <a:bodyPr spcFirstLastPara="1" wrap="square" lIns="0" tIns="0" rIns="0" bIns="0" anchor="ctr" anchorCtr="0">
            <a:noAutofit/>
          </a:bodyPr>
          <a:lstStyle/>
          <a:p>
            <a:pPr marL="76200" indent="0">
              <a:lnSpc>
                <a:spcPct val="107000"/>
              </a:lnSpc>
              <a:spcAft>
                <a:spcPts val="800"/>
              </a:spcAft>
              <a:buNone/>
            </a:pPr>
            <a:r>
              <a:rPr lang="es-ES" sz="1800" b="1" kern="100" dirty="0">
                <a:latin typeface="Atkinson Hyperlegible" pitchFamily="2" charset="0"/>
                <a:ea typeface="Calibri" panose="020F0502020204030204" pitchFamily="34" charset="0"/>
                <a:cs typeface="Times New Roman" panose="02020603050405020304" pitchFamily="18" charset="0"/>
              </a:rPr>
              <a:t>El endurecimiento de «los demás» también sirva a los propósitos de Dios</a:t>
            </a:r>
            <a:r>
              <a:rPr lang="es-ES" sz="1800" kern="100" dirty="0">
                <a:latin typeface="Atkinson Hyperlegible" pitchFamily="2" charset="0"/>
                <a:ea typeface="Calibri" panose="020F0502020204030204" pitchFamily="34" charset="0"/>
                <a:cs typeface="Times New Roman" panose="02020603050405020304" pitchFamily="18" charset="0"/>
              </a:rPr>
              <a:t>. </a:t>
            </a:r>
            <a:r>
              <a:rPr lang="es-ES" sz="1800" b="1" kern="100" dirty="0">
                <a:latin typeface="Atkinson Hyperlegible" pitchFamily="2" charset="0"/>
                <a:ea typeface="Calibri" panose="020F0502020204030204" pitchFamily="34" charset="0"/>
                <a:cs typeface="Times New Roman" panose="02020603050405020304" pitchFamily="18" charset="0"/>
              </a:rPr>
              <a:t>Los vv. 8-10 </a:t>
            </a:r>
            <a:r>
              <a:rPr lang="es-ES" sz="1800" kern="100" dirty="0">
                <a:latin typeface="Atkinson Hyperlegible" pitchFamily="2" charset="0"/>
                <a:ea typeface="Calibri" panose="020F0502020204030204" pitchFamily="34" charset="0"/>
                <a:cs typeface="Times New Roman" panose="02020603050405020304" pitchFamily="18" charset="0"/>
              </a:rPr>
              <a:t>comentan sobre este grupo, «los demás»… </a:t>
            </a:r>
          </a:p>
          <a:p>
            <a:pPr marL="76200" indent="0">
              <a:lnSpc>
                <a:spcPct val="107000"/>
              </a:lnSpc>
              <a:spcAft>
                <a:spcPts val="800"/>
              </a:spcAft>
              <a:buNone/>
            </a:pPr>
            <a:r>
              <a:rPr lang="es-ES" sz="1800" kern="100" dirty="0">
                <a:solidFill>
                  <a:schemeClr val="tx1"/>
                </a:solidFill>
                <a:latin typeface="Atkinson Hyperlegible" pitchFamily="2" charset="0"/>
                <a:ea typeface="Calibri" panose="020F0502020204030204" pitchFamily="34" charset="0"/>
                <a:cs typeface="Times New Roman" panose="02020603050405020304" pitchFamily="18" charset="0"/>
              </a:rPr>
              <a:t>El discurso de David, tomado en gran parte del Salmo 68,23-24 LXX, refuerza dramáticamente la afirmación de que «los demás» son incapaces de oír y ver al Cristo de Dios debido a la propia acción de Dios. </a:t>
            </a:r>
            <a:r>
              <a:rPr lang="es-ES" sz="1800" kern="100" dirty="0">
                <a:latin typeface="Atkinson Hyperlegible" pitchFamily="2" charset="0"/>
                <a:ea typeface="Calibri" panose="020F0502020204030204" pitchFamily="34" charset="0"/>
                <a:cs typeface="Times New Roman" panose="02020603050405020304" pitchFamily="18" charset="0"/>
              </a:rPr>
              <a:t> </a:t>
            </a:r>
          </a:p>
          <a:p>
            <a:pPr marL="76200" indent="0" algn="just">
              <a:lnSpc>
                <a:spcPct val="107000"/>
              </a:lnSpc>
              <a:spcAft>
                <a:spcPts val="800"/>
              </a:spcAft>
              <a:buNone/>
            </a:pPr>
            <a:r>
              <a:rPr lang="es-ES" sz="1800" kern="100" dirty="0">
                <a:latin typeface="Atkinson Hyperlegible" pitchFamily="2" charset="0"/>
                <a:ea typeface="Calibri" panose="020F0502020204030204" pitchFamily="34" charset="0"/>
                <a:cs typeface="Times New Roman" panose="02020603050405020304" pitchFamily="18" charset="0"/>
              </a:rPr>
              <a:t> </a:t>
            </a:r>
            <a:endParaRPr lang="es-MX" sz="1800" kern="100" dirty="0">
              <a:latin typeface="Atkinson Hyperlegible" pitchFamily="2" charset="0"/>
              <a:ea typeface="Calibri" panose="020F0502020204030204" pitchFamily="34" charset="0"/>
              <a:cs typeface="Times New Roman" panose="02020603050405020304" pitchFamily="18" charset="0"/>
            </a:endParaRP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40</a:t>
            </a:fld>
            <a:endParaRPr/>
          </a:p>
        </p:txBody>
      </p:sp>
      <p:sp>
        <p:nvSpPr>
          <p:cNvPr id="3" name="Flecha: curvada hacia arriba 2">
            <a:extLst>
              <a:ext uri="{FF2B5EF4-FFF2-40B4-BE49-F238E27FC236}">
                <a16:creationId xmlns:a16="http://schemas.microsoft.com/office/drawing/2014/main" id="{79A217FE-3E50-48BD-B73C-8BEFA13AA453}"/>
              </a:ext>
            </a:extLst>
          </p:cNvPr>
          <p:cNvSpPr/>
          <p:nvPr/>
        </p:nvSpPr>
        <p:spPr>
          <a:xfrm>
            <a:off x="2507673" y="4187591"/>
            <a:ext cx="3726872" cy="78619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sp>
        <p:nvSpPr>
          <p:cNvPr id="8" name="Flecha: curvada hacia arriba 7">
            <a:extLst>
              <a:ext uri="{FF2B5EF4-FFF2-40B4-BE49-F238E27FC236}">
                <a16:creationId xmlns:a16="http://schemas.microsoft.com/office/drawing/2014/main" id="{C657B963-7171-4E76-B067-C79CAB6C2FF9}"/>
              </a:ext>
            </a:extLst>
          </p:cNvPr>
          <p:cNvSpPr/>
          <p:nvPr/>
        </p:nvSpPr>
        <p:spPr>
          <a:xfrm rot="10800000">
            <a:off x="2396714" y="843243"/>
            <a:ext cx="3726872" cy="78619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solidFill>
                <a:schemeClr val="tx1"/>
              </a:solidFill>
            </a:endParaRPr>
          </a:p>
        </p:txBody>
      </p:sp>
      <p:pic>
        <p:nvPicPr>
          <p:cNvPr id="5" name="Imagen 4" descr="Texto&#10;&#10;Descripción generada automáticamente">
            <a:extLst>
              <a:ext uri="{FF2B5EF4-FFF2-40B4-BE49-F238E27FC236}">
                <a16:creationId xmlns:a16="http://schemas.microsoft.com/office/drawing/2014/main" id="{95EF69C7-E33F-0CCF-B26C-C06E01AD1C91}"/>
              </a:ext>
            </a:extLst>
          </p:cNvPr>
          <p:cNvPicPr>
            <a:picLocks noChangeAspect="1"/>
          </p:cNvPicPr>
          <p:nvPr/>
        </p:nvPicPr>
        <p:blipFill>
          <a:blip r:embed="rId3"/>
          <a:stretch>
            <a:fillRect/>
          </a:stretch>
        </p:blipFill>
        <p:spPr>
          <a:xfrm>
            <a:off x="362661" y="1687229"/>
            <a:ext cx="2994345" cy="2994345"/>
          </a:xfrm>
          <a:prstGeom prst="rect">
            <a:avLst/>
          </a:prstGeom>
        </p:spPr>
      </p:pic>
    </p:spTree>
    <p:extLst>
      <p:ext uri="{BB962C8B-B14F-4D97-AF65-F5344CB8AC3E}">
        <p14:creationId xmlns:p14="http://schemas.microsoft.com/office/powerpoint/2010/main" val="10827681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6"/>
          <p:cNvSpPr txBox="1">
            <a:spLocks noGrp="1"/>
          </p:cNvSpPr>
          <p:nvPr>
            <p:ph type="body" idx="1"/>
          </p:nvPr>
        </p:nvSpPr>
        <p:spPr>
          <a:xfrm>
            <a:off x="737536" y="1004455"/>
            <a:ext cx="6962100" cy="3672057"/>
          </a:xfrm>
          <a:prstGeom prst="rect">
            <a:avLst/>
          </a:prstGeom>
        </p:spPr>
        <p:txBody>
          <a:bodyPr spcFirstLastPara="1" wrap="square" lIns="0" tIns="0" rIns="0" bIns="0" anchor="ctr" anchorCtr="0">
            <a:noAutofit/>
          </a:bodyPr>
          <a:lstStyle/>
          <a:p>
            <a:pPr algn="just">
              <a:lnSpc>
                <a:spcPct val="107000"/>
              </a:lnSpc>
              <a:spcAft>
                <a:spcPts val="800"/>
              </a:spcAft>
            </a:pPr>
            <a:r>
              <a:rPr lang="es-ES" sz="1800" b="1" kern="100" dirty="0">
                <a:latin typeface="Atkinson Hyperlegible" pitchFamily="2" charset="0"/>
                <a:ea typeface="Calibri" panose="020F0502020204030204" pitchFamily="34" charset="0"/>
                <a:cs typeface="Times New Roman" panose="02020603050405020304" pitchFamily="18" charset="0"/>
              </a:rPr>
              <a:t>El endurecimiento de «los demás» también sirva a los propósitos de Dios </a:t>
            </a:r>
            <a:r>
              <a:rPr lang="es-ES" sz="1800" kern="100" dirty="0">
                <a:latin typeface="Atkinson Hyperlegible" pitchFamily="2" charset="0"/>
                <a:ea typeface="Calibri" panose="020F0502020204030204" pitchFamily="34" charset="0"/>
                <a:cs typeface="Times New Roman" panose="02020603050405020304" pitchFamily="18" charset="0"/>
              </a:rPr>
              <a:t>(cf. 9,18, Faraón). </a:t>
            </a:r>
            <a:r>
              <a:rPr lang="es-ES" sz="1800" b="1" kern="100" dirty="0">
                <a:latin typeface="Atkinson Hyperlegible" pitchFamily="2" charset="0"/>
                <a:ea typeface="Calibri" panose="020F0502020204030204" pitchFamily="34" charset="0"/>
                <a:cs typeface="Times New Roman" panose="02020603050405020304" pitchFamily="18" charset="0"/>
              </a:rPr>
              <a:t>Los vv. 8-10 </a:t>
            </a:r>
            <a:r>
              <a:rPr lang="es-ES" sz="1800" kern="100" dirty="0">
                <a:latin typeface="Atkinson Hyperlegible" pitchFamily="2" charset="0"/>
                <a:ea typeface="Calibri" panose="020F0502020204030204" pitchFamily="34" charset="0"/>
                <a:cs typeface="Times New Roman" panose="02020603050405020304" pitchFamily="18" charset="0"/>
              </a:rPr>
              <a:t>comentan sobre este grupo, «los demás», a través de dos citas bíblicas; la primera explica el endurecimiento de Dios (v. 8), y la segunda pronuncia una desconcertante maldición (vv. 9-10). </a:t>
            </a:r>
          </a:p>
          <a:p>
            <a:pPr algn="just">
              <a:lnSpc>
                <a:spcPct val="107000"/>
              </a:lnSpc>
              <a:spcAft>
                <a:spcPts val="800"/>
              </a:spcAft>
            </a:pPr>
            <a:r>
              <a:rPr lang="es-ES" sz="1800" kern="100" dirty="0">
                <a:solidFill>
                  <a:schemeClr val="tx1"/>
                </a:solidFill>
                <a:latin typeface="Atkinson Hyperlegible" pitchFamily="2" charset="0"/>
                <a:ea typeface="Calibri" panose="020F0502020204030204" pitchFamily="34" charset="0"/>
                <a:cs typeface="Times New Roman" panose="02020603050405020304" pitchFamily="18" charset="0"/>
              </a:rPr>
              <a:t>El discurso de David, tomado en gran parte del Salmo 68,23-24 LXX, refuerza dramáticamente la afirmación de que «los demás» son incapaces de oír y ver al Cristo de Dios debido a la propia acción de Dios. </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41</a:t>
            </a:fld>
            <a:endParaRPr/>
          </a:p>
        </p:txBody>
      </p:sp>
      <p:sp>
        <p:nvSpPr>
          <p:cNvPr id="4" name="Título 1">
            <a:extLst>
              <a:ext uri="{FF2B5EF4-FFF2-40B4-BE49-F238E27FC236}">
                <a16:creationId xmlns:a16="http://schemas.microsoft.com/office/drawing/2014/main" id="{E96F29A4-E71D-416E-8516-3BD642773E2D}"/>
              </a:ext>
            </a:extLst>
          </p:cNvPr>
          <p:cNvSpPr>
            <a:spLocks noGrp="1"/>
          </p:cNvSpPr>
          <p:nvPr>
            <p:ph type="title"/>
          </p:nvPr>
        </p:nvSpPr>
        <p:spPr>
          <a:xfrm>
            <a:off x="779100" y="461926"/>
            <a:ext cx="6962100" cy="542529"/>
          </a:xfrm>
        </p:spPr>
        <p:txBody>
          <a:bodyPr/>
          <a:lstStyle/>
          <a:p>
            <a:r>
              <a:rPr lang="es-ES" b="1" dirty="0">
                <a:latin typeface="Fira Sans" panose="020B0503050000020004" pitchFamily="34" charset="0"/>
              </a:rPr>
              <a:t>El endurecimiento, el tropiezo</a:t>
            </a:r>
            <a:endParaRPr lang="es-CO" b="1" dirty="0">
              <a:latin typeface="Fira Sans" panose="020B0503050000020004" pitchFamily="34" charset="0"/>
            </a:endParaRPr>
          </a:p>
        </p:txBody>
      </p:sp>
    </p:spTree>
    <p:extLst>
      <p:ext uri="{BB962C8B-B14F-4D97-AF65-F5344CB8AC3E}">
        <p14:creationId xmlns:p14="http://schemas.microsoft.com/office/powerpoint/2010/main" val="4159887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6"/>
          <p:cNvSpPr txBox="1">
            <a:spLocks noGrp="1"/>
          </p:cNvSpPr>
          <p:nvPr>
            <p:ph type="body" idx="1"/>
          </p:nvPr>
        </p:nvSpPr>
        <p:spPr>
          <a:xfrm>
            <a:off x="737536" y="1004455"/>
            <a:ext cx="6962100" cy="3672057"/>
          </a:xfrm>
          <a:prstGeom prst="rect">
            <a:avLst/>
          </a:prstGeom>
        </p:spPr>
        <p:txBody>
          <a:bodyPr spcFirstLastPara="1" wrap="square" lIns="0" tIns="0" rIns="0" bIns="0" anchor="ctr" anchorCtr="0">
            <a:noAutofit/>
          </a:bodyPr>
          <a:lstStyle/>
          <a:p>
            <a:pPr algn="just">
              <a:lnSpc>
                <a:spcPct val="107000"/>
              </a:lnSpc>
              <a:spcAft>
                <a:spcPts val="800"/>
              </a:spcAft>
            </a:pPr>
            <a:r>
              <a:rPr lang="es-ES" sz="1800" kern="100" dirty="0">
                <a:latin typeface="Atkinson Hyperlegible" pitchFamily="2" charset="0"/>
                <a:ea typeface="Calibri" panose="020F0502020204030204" pitchFamily="34" charset="0"/>
                <a:cs typeface="Times New Roman" panose="02020603050405020304" pitchFamily="18" charset="0"/>
              </a:rPr>
              <a:t>Parte del lenguaje se hace eco del informe anterior de Pablo sobre Israel. La piedra de tropiezo recuerda 9,33, el tropiezo de Israel por parte de Dios, y la referencia a los ojos oscurecidos repite el v. 8. La última línea («doblar sus espaldas») evoca una impotencia que ajusta con el tropiezo, incapaces de ver lo que hay delante. </a:t>
            </a:r>
            <a:endParaRPr lang="es-ES" sz="1800" kern="100" dirty="0">
              <a:solidFill>
                <a:schemeClr val="tx1"/>
              </a:solidFill>
              <a:latin typeface="Atkinson Hyperlegible" pitchFamily="2" charset="0"/>
              <a:ea typeface="Calibri" panose="020F0502020204030204" pitchFamily="34" charset="0"/>
              <a:cs typeface="Times New Roman" panose="02020603050405020304" pitchFamily="18" charset="0"/>
            </a:endParaRP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42</a:t>
            </a:fld>
            <a:endParaRPr/>
          </a:p>
        </p:txBody>
      </p:sp>
      <p:sp>
        <p:nvSpPr>
          <p:cNvPr id="4" name="Título 1">
            <a:extLst>
              <a:ext uri="{FF2B5EF4-FFF2-40B4-BE49-F238E27FC236}">
                <a16:creationId xmlns:a16="http://schemas.microsoft.com/office/drawing/2014/main" id="{E96F29A4-E71D-416E-8516-3BD642773E2D}"/>
              </a:ext>
            </a:extLst>
          </p:cNvPr>
          <p:cNvSpPr>
            <a:spLocks noGrp="1"/>
          </p:cNvSpPr>
          <p:nvPr>
            <p:ph type="title"/>
          </p:nvPr>
        </p:nvSpPr>
        <p:spPr>
          <a:xfrm>
            <a:off x="779100" y="461926"/>
            <a:ext cx="6962100" cy="542529"/>
          </a:xfrm>
        </p:spPr>
        <p:txBody>
          <a:bodyPr/>
          <a:lstStyle/>
          <a:p>
            <a:r>
              <a:rPr lang="es-ES" b="1" dirty="0">
                <a:latin typeface="Fira Sans" panose="020B0503050000020004" pitchFamily="34" charset="0"/>
              </a:rPr>
              <a:t>El endurecimiento, el tropiezo</a:t>
            </a:r>
            <a:endParaRPr lang="es-CO" b="1" dirty="0">
              <a:latin typeface="Fira Sans" panose="020B0503050000020004" pitchFamily="34" charset="0"/>
            </a:endParaRPr>
          </a:p>
        </p:txBody>
      </p:sp>
    </p:spTree>
    <p:extLst>
      <p:ext uri="{BB962C8B-B14F-4D97-AF65-F5344CB8AC3E}">
        <p14:creationId xmlns:p14="http://schemas.microsoft.com/office/powerpoint/2010/main" val="3683903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8" name="Google Shape;208;p25"/>
          <p:cNvSpPr txBox="1">
            <a:spLocks noGrp="1"/>
          </p:cNvSpPr>
          <p:nvPr>
            <p:ph type="title" idx="4294967295"/>
          </p:nvPr>
        </p:nvSpPr>
        <p:spPr>
          <a:xfrm>
            <a:off x="692728" y="222394"/>
            <a:ext cx="7758544" cy="4698712"/>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s-ES" sz="6000" b="1" dirty="0">
                <a:solidFill>
                  <a:schemeClr val="accent1">
                    <a:lumMod val="50000"/>
                  </a:schemeClr>
                </a:solidFill>
                <a:effectLst>
                  <a:outerShdw blurRad="38100" dist="38100" dir="2700000" algn="tl">
                    <a:srgbClr val="000000">
                      <a:alpha val="43137"/>
                    </a:srgbClr>
                  </a:outerShdw>
                </a:effectLst>
                <a:latin typeface="Fira Sans" panose="020B0503050000020004" pitchFamily="34" charset="0"/>
              </a:rPr>
              <a:t>El “rechazo” de Israel no es definitivo: </a:t>
            </a:r>
            <a:br>
              <a:rPr lang="es-ES" sz="6000" b="1" dirty="0">
                <a:solidFill>
                  <a:schemeClr val="accent1">
                    <a:lumMod val="50000"/>
                  </a:schemeClr>
                </a:solidFill>
                <a:effectLst>
                  <a:outerShdw blurRad="38100" dist="38100" dir="2700000" algn="tl">
                    <a:srgbClr val="000000">
                      <a:alpha val="43137"/>
                    </a:srgbClr>
                  </a:outerShdw>
                </a:effectLst>
                <a:latin typeface="Fira Sans" panose="020B0503050000020004" pitchFamily="34" charset="0"/>
              </a:rPr>
            </a:br>
            <a:r>
              <a:rPr lang="es-ES" sz="6000" b="1" dirty="0">
                <a:solidFill>
                  <a:schemeClr val="accent1">
                    <a:lumMod val="50000"/>
                  </a:schemeClr>
                </a:solidFill>
                <a:effectLst>
                  <a:outerShdw blurRad="38100" dist="38100" dir="2700000" algn="tl">
                    <a:srgbClr val="000000">
                      <a:alpha val="43137"/>
                    </a:srgbClr>
                  </a:outerShdw>
                </a:effectLst>
                <a:latin typeface="Fira Sans" panose="020B0503050000020004" pitchFamily="34" charset="0"/>
              </a:rPr>
              <a:t>11,1-10. </a:t>
            </a:r>
          </a:p>
        </p:txBody>
      </p:sp>
      <p:sp>
        <p:nvSpPr>
          <p:cNvPr id="210" name="Google Shape;210;p2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43</a:t>
            </a:fld>
            <a:endParaRPr/>
          </a:p>
        </p:txBody>
      </p:sp>
    </p:spTree>
    <p:extLst>
      <p:ext uri="{BB962C8B-B14F-4D97-AF65-F5344CB8AC3E}">
        <p14:creationId xmlns:p14="http://schemas.microsoft.com/office/powerpoint/2010/main" val="13868685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6"/>
            <a:ext cx="6962100" cy="770373"/>
          </a:xfrm>
        </p:spPr>
        <p:txBody>
          <a:bodyPr/>
          <a:lstStyle/>
          <a:p>
            <a:r>
              <a:rPr lang="es-ES" b="1" dirty="0">
                <a:latin typeface="Fira Sans" panose="020B0503050000020004" pitchFamily="34" charset="0"/>
              </a:rPr>
              <a:t>La fidelidad de Dios para con Israel expresada en el remanente (11,1–6) </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429100"/>
            <a:ext cx="6962100" cy="3517551"/>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ES" sz="1800" kern="100" dirty="0">
                <a:effectLst/>
                <a:latin typeface="Atkinson Hyperlegible" pitchFamily="2" charset="0"/>
                <a:ea typeface="Calibri" panose="020F0502020204030204" pitchFamily="34" charset="0"/>
                <a:cs typeface="Times New Roman" panose="02020603050405020304" pitchFamily="18" charset="0"/>
              </a:rPr>
              <a:t>Lo que motiva la pregunta de Pablo en el versículo 1: «¿acaso rechazó Dios a su pueblo?» es su condenación de Israel en 9,30 10,21. El apóstol ha afirmado que Israel tropezó en la roca de Cristo (9:33), apartándose obstinadamente de la Justicia de Dios en Cristo (10,3). ¿Significa esto —pregunta Pablo— que Israel ha perdido ahora sus derechos a las promesas de Dios? Pablo rechaza categóricamente cualquier conclusión de este tipo —«¡De ninguna manera!»— y continúa con una solemne afirmación en 11,2a: «Dios no rechazó a su pueblo, al que de antemano conoció».</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44</a:t>
            </a:fld>
            <a:endParaRPr/>
          </a:p>
        </p:txBody>
      </p:sp>
    </p:spTree>
    <p:extLst>
      <p:ext uri="{BB962C8B-B14F-4D97-AF65-F5344CB8AC3E}">
        <p14:creationId xmlns:p14="http://schemas.microsoft.com/office/powerpoint/2010/main" val="13546767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6"/>
            <a:ext cx="6962100" cy="770373"/>
          </a:xfrm>
        </p:spPr>
        <p:txBody>
          <a:bodyPr/>
          <a:lstStyle/>
          <a:p>
            <a:r>
              <a:rPr lang="es-ES" b="1" dirty="0">
                <a:latin typeface="Fira Sans" panose="020B0503050000020004" pitchFamily="34" charset="0"/>
              </a:rPr>
              <a:t>La situación presente de Israel: un resumen (11,7-10) </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429100"/>
            <a:ext cx="6962100" cy="3517551"/>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ES" sz="1800" kern="100" dirty="0">
                <a:effectLst/>
                <a:latin typeface="Atkinson Hyperlegible" pitchFamily="2" charset="0"/>
                <a:ea typeface="Calibri" panose="020F0502020204030204" pitchFamily="34" charset="0"/>
                <a:cs typeface="Times New Roman" panose="02020603050405020304" pitchFamily="18" charset="0"/>
              </a:rPr>
              <a:t>Con la pregunta retórica, «¿qué concluiremos?» Pablo introduce la conclusión que quiere extraer de su exposición sobre el remanente. Sin embargo, su conclusión es también un resumen imparcial de la situación de Israel en el tiempo de Pablo tal como él la ha desarrollado en los capítulos 9–10. </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45</a:t>
            </a:fld>
            <a:endParaRPr/>
          </a:p>
        </p:txBody>
      </p:sp>
    </p:spTree>
    <p:extLst>
      <p:ext uri="{BB962C8B-B14F-4D97-AF65-F5344CB8AC3E}">
        <p14:creationId xmlns:p14="http://schemas.microsoft.com/office/powerpoint/2010/main" val="8071227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6"/>
            <a:ext cx="6962100" cy="770373"/>
          </a:xfrm>
        </p:spPr>
        <p:txBody>
          <a:bodyPr/>
          <a:lstStyle/>
          <a:p>
            <a:r>
              <a:rPr lang="es-ES" b="1" dirty="0">
                <a:latin typeface="Fira Sans" panose="020B0503050000020004" pitchFamily="34" charset="0"/>
              </a:rPr>
              <a:t>La situación presente de Israel: un resumen (11,7-10) </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429100"/>
            <a:ext cx="6962100" cy="3517551"/>
          </a:xfrm>
          <a:prstGeom prst="rect">
            <a:avLst/>
          </a:prstGeom>
        </p:spPr>
        <p:txBody>
          <a:bodyPr spcFirstLastPara="1" wrap="square" lIns="0" tIns="0" rIns="0" bIns="0" anchor="ctr" anchorCtr="0">
            <a:noAutofit/>
          </a:bodyPr>
          <a:lstStyle/>
          <a:p>
            <a:pPr algn="just">
              <a:lnSpc>
                <a:spcPct val="107000"/>
              </a:lnSpc>
              <a:spcAft>
                <a:spcPts val="800"/>
              </a:spcAft>
            </a:pPr>
            <a:r>
              <a:rPr lang="es-ES" sz="1800" kern="100" dirty="0">
                <a:effectLst/>
                <a:latin typeface="Atkinson Hyperlegible" pitchFamily="2" charset="0"/>
                <a:ea typeface="Calibri" panose="020F0502020204030204" pitchFamily="34" charset="0"/>
                <a:cs typeface="Times New Roman" panose="02020603050405020304" pitchFamily="18" charset="0"/>
              </a:rPr>
              <a:t>(1) Que «Israel no consiguió lo que tanto deseaba», (11,7). Este lenguaje refleja las palabras de 9,31: «Israel, que iba en busca de una ley que le diera justicia, no ha alcanzado esa justicia». Este paralelismo nos permite identificar lo que Israel «tanto deseaba» (11,7a), a saber, una correcta posición ante Dios, que se había esforzado mucho en obtener, pero que no había alcanzado. </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46</a:t>
            </a:fld>
            <a:endParaRPr/>
          </a:p>
        </p:txBody>
      </p:sp>
    </p:spTree>
    <p:extLst>
      <p:ext uri="{BB962C8B-B14F-4D97-AF65-F5344CB8AC3E}">
        <p14:creationId xmlns:p14="http://schemas.microsoft.com/office/powerpoint/2010/main" val="16584145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6"/>
            <a:ext cx="6962100" cy="770373"/>
          </a:xfrm>
        </p:spPr>
        <p:txBody>
          <a:bodyPr/>
          <a:lstStyle/>
          <a:p>
            <a:r>
              <a:rPr lang="es-ES" b="1" dirty="0">
                <a:latin typeface="Fira Sans" panose="020B0503050000020004" pitchFamily="34" charset="0"/>
              </a:rPr>
              <a:t>La situación presente de Israel: un resumen (11,7-10) </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429100"/>
            <a:ext cx="6962100" cy="3517551"/>
          </a:xfrm>
          <a:prstGeom prst="rect">
            <a:avLst/>
          </a:prstGeom>
        </p:spPr>
        <p:txBody>
          <a:bodyPr spcFirstLastPara="1" wrap="square" lIns="0" tIns="0" rIns="0" bIns="0" anchor="ctr" anchorCtr="0">
            <a:noAutofit/>
          </a:bodyPr>
          <a:lstStyle/>
          <a:p>
            <a:pPr algn="just">
              <a:lnSpc>
                <a:spcPct val="107000"/>
              </a:lnSpc>
              <a:spcAft>
                <a:spcPts val="800"/>
              </a:spcAft>
            </a:pPr>
            <a:r>
              <a:rPr lang="es-ES" sz="1800" kern="100" dirty="0">
                <a:effectLst/>
                <a:latin typeface="Atkinson Hyperlegible" pitchFamily="2" charset="0"/>
                <a:ea typeface="Calibri" panose="020F0502020204030204" pitchFamily="34" charset="0"/>
                <a:cs typeface="Times New Roman" panose="02020603050405020304" pitchFamily="18" charset="0"/>
              </a:rPr>
              <a:t>(2) A continuación, Pablo divide la situación de Israel </a:t>
            </a:r>
            <a:r>
              <a:rPr lang="es-ES" sz="1800" b="1" kern="100" dirty="0">
                <a:effectLst/>
                <a:latin typeface="Atkinson Hyperlegible" pitchFamily="2" charset="0"/>
                <a:ea typeface="Calibri" panose="020F0502020204030204" pitchFamily="34" charset="0"/>
                <a:cs typeface="Times New Roman" panose="02020603050405020304" pitchFamily="18" charset="0"/>
              </a:rPr>
              <a:t>en dos entidades específicas.</a:t>
            </a:r>
            <a:r>
              <a:rPr lang="es-ES" sz="1800" kern="100" dirty="0">
                <a:effectLst/>
                <a:latin typeface="Atkinson Hyperlegible" pitchFamily="2" charset="0"/>
                <a:ea typeface="Calibri" panose="020F0502020204030204" pitchFamily="34" charset="0"/>
                <a:cs typeface="Times New Roman" panose="02020603050405020304" pitchFamily="18" charset="0"/>
              </a:rPr>
              <a:t> </a:t>
            </a:r>
          </a:p>
          <a:p>
            <a:pPr lvl="1" algn="just">
              <a:lnSpc>
                <a:spcPct val="107000"/>
              </a:lnSpc>
              <a:spcAft>
                <a:spcPts val="800"/>
              </a:spcAft>
            </a:pPr>
            <a:r>
              <a:rPr lang="es-ES" sz="1800" kern="100" dirty="0">
                <a:effectLst/>
                <a:latin typeface="Atkinson Hyperlegible" pitchFamily="2" charset="0"/>
                <a:ea typeface="Calibri" panose="020F0502020204030204" pitchFamily="34" charset="0"/>
                <a:cs typeface="Times New Roman" panose="02020603050405020304" pitchFamily="18" charset="0"/>
              </a:rPr>
              <a:t>(a) Una es el «remanente». A pesar del rechazo de Israel en su conjunto, muchos judíos han respondido individualmente al Evangelio. Éstos son el Israel dentro de Israel (9,6), el «remanente escogido por gracia» (11,5). Estos judíos, «los escogidos» (11,7), han obtenido la correcta posición ante Dios que Israel en su conjunto se esforzaba en obtener. </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47</a:t>
            </a:fld>
            <a:endParaRPr/>
          </a:p>
        </p:txBody>
      </p:sp>
    </p:spTree>
    <p:extLst>
      <p:ext uri="{BB962C8B-B14F-4D97-AF65-F5344CB8AC3E}">
        <p14:creationId xmlns:p14="http://schemas.microsoft.com/office/powerpoint/2010/main" val="42425570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6"/>
            <a:ext cx="6962100" cy="770373"/>
          </a:xfrm>
        </p:spPr>
        <p:txBody>
          <a:bodyPr/>
          <a:lstStyle/>
          <a:p>
            <a:r>
              <a:rPr lang="es-ES" b="1" dirty="0">
                <a:latin typeface="Fira Sans" panose="020B0503050000020004" pitchFamily="34" charset="0"/>
              </a:rPr>
              <a:t>La situación presente de Israel: un resumen (11,7-10) </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429100"/>
            <a:ext cx="6962100" cy="3517551"/>
          </a:xfrm>
          <a:prstGeom prst="rect">
            <a:avLst/>
          </a:prstGeom>
        </p:spPr>
        <p:txBody>
          <a:bodyPr spcFirstLastPara="1" wrap="square" lIns="0" tIns="0" rIns="0" bIns="0" anchor="ctr" anchorCtr="0">
            <a:noAutofit/>
          </a:bodyPr>
          <a:lstStyle/>
          <a:p>
            <a:pPr lvl="1" algn="just">
              <a:lnSpc>
                <a:spcPct val="107000"/>
              </a:lnSpc>
              <a:spcAft>
                <a:spcPts val="800"/>
              </a:spcAft>
            </a:pPr>
            <a:r>
              <a:rPr lang="es-ES" sz="1800" kern="100" dirty="0">
                <a:effectLst/>
                <a:latin typeface="Atkinson Hyperlegible" pitchFamily="2" charset="0"/>
                <a:ea typeface="Calibri" panose="020F0502020204030204" pitchFamily="34" charset="0"/>
                <a:cs typeface="Times New Roman" panose="02020603050405020304" pitchFamily="18" charset="0"/>
              </a:rPr>
              <a:t>(b) El otro grupo, más extenso, de judíos está formado por aquellos que no han conseguido esta correcta posición. Han sido «endurecidos». El verbo griego que se traduce como «endurecido» es </a:t>
            </a:r>
            <a:r>
              <a:rPr lang="es-ES" sz="1800" i="1" kern="100" dirty="0">
                <a:effectLst/>
                <a:latin typeface="Atkinson Hyperlegible" pitchFamily="2" charset="0"/>
                <a:ea typeface="Calibri" panose="020F0502020204030204" pitchFamily="34" charset="0"/>
                <a:cs typeface="Times New Roman" panose="02020603050405020304" pitchFamily="18" charset="0"/>
              </a:rPr>
              <a:t>poroo</a:t>
            </a:r>
            <a:r>
              <a:rPr lang="es-ES" sz="1800" kern="100" dirty="0">
                <a:effectLst/>
                <a:latin typeface="Atkinson Hyperlegible" pitchFamily="2" charset="0"/>
                <a:ea typeface="Calibri" panose="020F0502020204030204" pitchFamily="34" charset="0"/>
                <a:cs typeface="Times New Roman" panose="02020603050405020304" pitchFamily="18" charset="0"/>
              </a:rPr>
              <a:t>, que en el griego secular alude a menudo a un endurecimiento de la piel (callo) o al de un hueso cuando sana tras haberse fracturado.</a:t>
            </a: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48</a:t>
            </a:fld>
            <a:endParaRPr/>
          </a:p>
        </p:txBody>
      </p:sp>
    </p:spTree>
    <p:extLst>
      <p:ext uri="{BB962C8B-B14F-4D97-AF65-F5344CB8AC3E}">
        <p14:creationId xmlns:p14="http://schemas.microsoft.com/office/powerpoint/2010/main" val="799920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chemeClr val="accent4"/>
            </a:gs>
            <a:gs pos="100000">
              <a:schemeClr val="accent5"/>
            </a:gs>
          </a:gsLst>
          <a:lin ang="5400700" scaled="0"/>
        </a:gradFill>
        <a:effectLst/>
      </p:bgPr>
    </p:bg>
    <p:spTree>
      <p:nvGrpSpPr>
        <p:cNvPr id="1" name="Shape 221"/>
        <p:cNvGrpSpPr/>
        <p:nvPr/>
      </p:nvGrpSpPr>
      <p:grpSpPr>
        <a:xfrm>
          <a:off x="0" y="0"/>
          <a:ext cx="0" cy="0"/>
          <a:chOff x="0" y="0"/>
          <a:chExt cx="0" cy="0"/>
        </a:xfrm>
      </p:grpSpPr>
      <p:sp>
        <p:nvSpPr>
          <p:cNvPr id="222" name="Google Shape;222;p26"/>
          <p:cNvSpPr txBox="1">
            <a:spLocks noGrp="1"/>
          </p:cNvSpPr>
          <p:nvPr>
            <p:ph type="ctrTitle" idx="4294967295"/>
          </p:nvPr>
        </p:nvSpPr>
        <p:spPr>
          <a:xfrm>
            <a:off x="855300" y="1713600"/>
            <a:ext cx="74334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9600" dirty="0">
                <a:solidFill>
                  <a:schemeClr val="lt1"/>
                </a:solidFill>
              </a:rPr>
              <a:t>Gracias</a:t>
            </a:r>
            <a:endParaRPr sz="9600" dirty="0">
              <a:solidFill>
                <a:schemeClr val="lt1"/>
              </a:solidFill>
            </a:endParaRPr>
          </a:p>
        </p:txBody>
      </p:sp>
      <p:sp>
        <p:nvSpPr>
          <p:cNvPr id="223" name="Google Shape;223;p26"/>
          <p:cNvSpPr txBox="1">
            <a:spLocks noGrp="1"/>
          </p:cNvSpPr>
          <p:nvPr>
            <p:ph type="subTitle" idx="4294967295"/>
          </p:nvPr>
        </p:nvSpPr>
        <p:spPr>
          <a:xfrm>
            <a:off x="855300" y="2970302"/>
            <a:ext cx="7433400" cy="459600"/>
          </a:xfrm>
          <a:prstGeom prst="rect">
            <a:avLst/>
          </a:prstGeom>
        </p:spPr>
        <p:txBody>
          <a:bodyPr spcFirstLastPara="1" wrap="square" lIns="0" tIns="0" rIns="0" bIns="0" anchor="t" anchorCtr="0">
            <a:noAutofit/>
          </a:bodyPr>
          <a:lstStyle/>
          <a:p>
            <a:pPr marL="0" lvl="0" indent="0" algn="ctr" rtl="0">
              <a:spcBef>
                <a:spcPts val="0"/>
              </a:spcBef>
              <a:spcAft>
                <a:spcPts val="800"/>
              </a:spcAft>
              <a:buNone/>
            </a:pPr>
            <a:r>
              <a:rPr lang="es-CO" dirty="0"/>
              <a:t>P</a:t>
            </a:r>
            <a:r>
              <a:rPr lang="en" dirty="0"/>
              <a:t>or su atención</a:t>
            </a:r>
            <a:endParaRPr dirty="0"/>
          </a:p>
        </p:txBody>
      </p:sp>
      <p:sp>
        <p:nvSpPr>
          <p:cNvPr id="224" name="Google Shape;224;p2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49</a:t>
            </a:fld>
            <a:endParaRPr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7"/>
            <a:ext cx="6962100" cy="396300"/>
          </a:xfrm>
        </p:spPr>
        <p:txBody>
          <a:bodyPr/>
          <a:lstStyle/>
          <a:p>
            <a:r>
              <a:rPr lang="es-CO" b="1" dirty="0">
                <a:latin typeface="Fira Sans" panose="020B0503050000020004" pitchFamily="34" charset="0"/>
              </a:rPr>
              <a:t>Recapitulación </a:t>
            </a:r>
          </a:p>
        </p:txBody>
      </p:sp>
      <p:sp>
        <p:nvSpPr>
          <p:cNvPr id="115" name="Google Shape;115;p16"/>
          <p:cNvSpPr txBox="1">
            <a:spLocks noGrp="1"/>
          </p:cNvSpPr>
          <p:nvPr>
            <p:ph type="body" idx="1"/>
          </p:nvPr>
        </p:nvSpPr>
        <p:spPr>
          <a:xfrm>
            <a:off x="779100" y="1039092"/>
            <a:ext cx="6962100" cy="3710760"/>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MX" sz="1800" kern="100" dirty="0">
                <a:effectLst/>
                <a:latin typeface="Atkinson Hyperlegible" pitchFamily="2" charset="0"/>
                <a:ea typeface="Calibri" panose="020F0502020204030204" pitchFamily="34" charset="0"/>
                <a:cs typeface="Times New Roman" panose="02020603050405020304" pitchFamily="18" charset="0"/>
              </a:rPr>
              <a:t>En su primera respuesta a la cuestión de la fidelidad de Dios a las promesas dadas a Israel (9,6a), Pablo explicó lo que aquellas promesas no significaban. En concreto, tales promesas no eran una garantía de salvación para todos los descendientes físicos de Israel. Dios no se ha comprometido a ello. Tiene toda libertad para elegir solo a algunos de Israel para salvación y también para salvar a los gentiles. </a:t>
            </a:r>
            <a:endParaRPr lang="es-ES" sz="1800" kern="100" dirty="0">
              <a:effectLst/>
              <a:latin typeface="Atkinson Hyperlegible" pitchFamily="2" charset="0"/>
              <a:ea typeface="Calibri" panose="020F0502020204030204" pitchFamily="34" charset="0"/>
              <a:cs typeface="Times New Roman" panose="02020603050405020304" pitchFamily="18" charset="0"/>
            </a:endParaRP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spTree>
    <p:extLst>
      <p:ext uri="{BB962C8B-B14F-4D97-AF65-F5344CB8AC3E}">
        <p14:creationId xmlns:p14="http://schemas.microsoft.com/office/powerpoint/2010/main" val="1338667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223521"/>
            <a:ext cx="6962100" cy="873760"/>
          </a:xfrm>
        </p:spPr>
        <p:txBody>
          <a:bodyPr/>
          <a:lstStyle/>
          <a:p>
            <a:r>
              <a:rPr lang="es-MX" b="1" dirty="0">
                <a:latin typeface="Fira Sans" panose="020B0503050000020004" pitchFamily="34" charset="0"/>
              </a:rPr>
              <a:t>Estructura de y contexto de </a:t>
            </a:r>
            <a:br>
              <a:rPr lang="es-MX" b="1" dirty="0">
                <a:latin typeface="Fira Sans" panose="020B0503050000020004" pitchFamily="34" charset="0"/>
              </a:rPr>
            </a:br>
            <a:r>
              <a:rPr lang="es-MX" b="1" dirty="0">
                <a:latin typeface="Fira Sans" panose="020B0503050000020004" pitchFamily="34" charset="0"/>
              </a:rPr>
              <a:t>Rom 11,1-32</a:t>
            </a:r>
            <a:endParaRPr lang="es-CO" b="1" dirty="0">
              <a:latin typeface="Fira Sans" panose="020B0503050000020004" pitchFamily="34" charset="0"/>
            </a:endParaRPr>
          </a:p>
        </p:txBody>
      </p:sp>
      <p:sp>
        <p:nvSpPr>
          <p:cNvPr id="115" name="Google Shape;115;p16"/>
          <p:cNvSpPr txBox="1">
            <a:spLocks noGrp="1"/>
          </p:cNvSpPr>
          <p:nvPr>
            <p:ph type="body" idx="1"/>
          </p:nvPr>
        </p:nvSpPr>
        <p:spPr>
          <a:xfrm>
            <a:off x="779100" y="1039092"/>
            <a:ext cx="6962100" cy="3710760"/>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MX" sz="1800" kern="100" dirty="0">
                <a:effectLst/>
                <a:latin typeface="Atkinson Hyperlegible" pitchFamily="2" charset="0"/>
                <a:ea typeface="Calibri" panose="020F0502020204030204" pitchFamily="34" charset="0"/>
                <a:cs typeface="Times New Roman" panose="02020603050405020304" pitchFamily="18" charset="0"/>
              </a:rPr>
              <a:t>J.-N. </a:t>
            </a:r>
            <a:r>
              <a:rPr lang="es-MX" sz="1800" kern="100" dirty="0" err="1">
                <a:effectLst/>
                <a:latin typeface="Atkinson Hyperlegible" pitchFamily="2" charset="0"/>
                <a:ea typeface="Calibri" panose="020F0502020204030204" pitchFamily="34" charset="0"/>
                <a:cs typeface="Times New Roman" panose="02020603050405020304" pitchFamily="18" charset="0"/>
              </a:rPr>
              <a:t>Aletti</a:t>
            </a:r>
            <a:r>
              <a:rPr lang="es-MX" sz="1800" kern="100" dirty="0">
                <a:effectLst/>
                <a:latin typeface="Atkinson Hyperlegible" pitchFamily="2" charset="0"/>
                <a:ea typeface="Calibri" panose="020F0502020204030204" pitchFamily="34" charset="0"/>
                <a:cs typeface="Times New Roman" panose="02020603050405020304" pitchFamily="18" charset="0"/>
              </a:rPr>
              <a:t> observa que la composición retórica del capítulo 11 subraya la creciente conexión entre Israel y los gentiles.  La discusión en 11,1-27 trata tres puntos fundamentales seguidos de un resumen apropiado (11,28-32) y la doxología (11,33-36). Estos son los temas contenidos en la sección: </a:t>
            </a:r>
          </a:p>
          <a:p>
            <a:pPr marL="419100" indent="-342900" algn="just">
              <a:lnSpc>
                <a:spcPct val="107000"/>
              </a:lnSpc>
              <a:spcAft>
                <a:spcPts val="800"/>
              </a:spcAft>
              <a:buAutoNum type="arabicPeriod"/>
            </a:pPr>
            <a:r>
              <a:rPr lang="es-MX" sz="1800" kern="100" dirty="0">
                <a:latin typeface="Atkinson Hyperlegible" pitchFamily="2" charset="0"/>
                <a:ea typeface="Calibri" panose="020F0502020204030204" pitchFamily="34" charset="0"/>
                <a:cs typeface="Times New Roman" panose="02020603050405020304" pitchFamily="18" charset="0"/>
              </a:rPr>
              <a:t>Dios no permitirá que su pueblo quede fuera de la salvación (11,1-10). </a:t>
            </a:r>
          </a:p>
          <a:p>
            <a:pPr marL="419100" indent="-342900" algn="just">
              <a:lnSpc>
                <a:spcPct val="107000"/>
              </a:lnSpc>
              <a:spcAft>
                <a:spcPts val="800"/>
              </a:spcAft>
              <a:buAutoNum type="arabicPeriod"/>
            </a:pPr>
            <a:r>
              <a:rPr lang="es-MX" sz="1800" kern="100" dirty="0">
                <a:effectLst/>
                <a:latin typeface="Atkinson Hyperlegible" pitchFamily="2" charset="0"/>
                <a:ea typeface="Calibri" panose="020F0502020204030204" pitchFamily="34" charset="0"/>
                <a:cs typeface="Times New Roman" panose="02020603050405020304" pitchFamily="18" charset="0"/>
              </a:rPr>
              <a:t>El plan salvador de Dios tendrá éxito a pesar del «tropiezo» de Israel (11,11-24). </a:t>
            </a:r>
          </a:p>
          <a:p>
            <a:pPr marL="419100" indent="-342900" algn="just">
              <a:lnSpc>
                <a:spcPct val="107000"/>
              </a:lnSpc>
              <a:spcAft>
                <a:spcPts val="800"/>
              </a:spcAft>
              <a:buAutoNum type="arabicPeriod"/>
            </a:pPr>
            <a:r>
              <a:rPr lang="es-MX" sz="1800" kern="100" dirty="0">
                <a:effectLst/>
                <a:latin typeface="Atkinson Hyperlegible" pitchFamily="2" charset="0"/>
                <a:ea typeface="Calibri" panose="020F0502020204030204" pitchFamily="34" charset="0"/>
                <a:cs typeface="Times New Roman" panose="02020603050405020304" pitchFamily="18" charset="0"/>
              </a:rPr>
              <a:t>El misterio del trato de Dios con Israel respecto a la promesa irrevocable de Dios, y el redefinido «todo Israel» (11,25-32). </a:t>
            </a:r>
            <a:endParaRPr lang="es-ES" sz="1800" kern="100" dirty="0">
              <a:effectLst/>
              <a:latin typeface="Atkinson Hyperlegible" pitchFamily="2" charset="0"/>
              <a:ea typeface="Calibri" panose="020F0502020204030204" pitchFamily="34" charset="0"/>
              <a:cs typeface="Times New Roman" panose="02020603050405020304" pitchFamily="18" charset="0"/>
            </a:endParaRP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Tree>
    <p:extLst>
      <p:ext uri="{BB962C8B-B14F-4D97-AF65-F5344CB8AC3E}">
        <p14:creationId xmlns:p14="http://schemas.microsoft.com/office/powerpoint/2010/main" val="33206235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8" name="Google Shape;208;p25"/>
          <p:cNvSpPr txBox="1">
            <a:spLocks noGrp="1"/>
          </p:cNvSpPr>
          <p:nvPr>
            <p:ph type="title" idx="4294967295"/>
          </p:nvPr>
        </p:nvSpPr>
        <p:spPr>
          <a:xfrm>
            <a:off x="692728" y="222394"/>
            <a:ext cx="7758544" cy="4698712"/>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s-ES" sz="6000" b="1" dirty="0">
                <a:solidFill>
                  <a:schemeClr val="accent1">
                    <a:lumMod val="50000"/>
                  </a:schemeClr>
                </a:solidFill>
                <a:effectLst>
                  <a:outerShdw blurRad="38100" dist="38100" dir="2700000" algn="tl">
                    <a:srgbClr val="000000">
                      <a:alpha val="43137"/>
                    </a:srgbClr>
                  </a:outerShdw>
                </a:effectLst>
                <a:latin typeface="Fira Sans" panose="020B0503050000020004" pitchFamily="34" charset="0"/>
              </a:rPr>
              <a:t>SENTIDO ORIGINAL DE ROMANOS 11,1-10</a:t>
            </a:r>
          </a:p>
        </p:txBody>
      </p:sp>
      <p:sp>
        <p:nvSpPr>
          <p:cNvPr id="210" name="Google Shape;210;p2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spTree>
    <p:extLst>
      <p:ext uri="{BB962C8B-B14F-4D97-AF65-F5344CB8AC3E}">
        <p14:creationId xmlns:p14="http://schemas.microsoft.com/office/powerpoint/2010/main" val="15422088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7"/>
            <a:ext cx="6962100" cy="513434"/>
          </a:xfrm>
        </p:spPr>
        <p:txBody>
          <a:bodyPr/>
          <a:lstStyle/>
          <a:p>
            <a:r>
              <a:rPr lang="es-CO" b="1" dirty="0">
                <a:latin typeface="Fira Sans" panose="020B0503050000020004" pitchFamily="34" charset="0"/>
              </a:rPr>
              <a:t>Rom 10,1-11</a:t>
            </a:r>
          </a:p>
        </p:txBody>
      </p:sp>
      <p:sp>
        <p:nvSpPr>
          <p:cNvPr id="115" name="Google Shape;115;p16"/>
          <p:cNvSpPr txBox="1">
            <a:spLocks noGrp="1"/>
          </p:cNvSpPr>
          <p:nvPr>
            <p:ph type="body" idx="1"/>
          </p:nvPr>
        </p:nvSpPr>
        <p:spPr>
          <a:xfrm>
            <a:off x="779100" y="1104054"/>
            <a:ext cx="6962100" cy="3645798"/>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MX" sz="1800" b="1" i="1" kern="100" dirty="0">
                <a:effectLst/>
                <a:latin typeface="Atkinson Hyperlegible" pitchFamily="2" charset="0"/>
                <a:ea typeface="Calibri" panose="020F0502020204030204" pitchFamily="34" charset="0"/>
                <a:cs typeface="Times New Roman" panose="02020603050405020304" pitchFamily="18" charset="0"/>
              </a:rPr>
              <a:t>1</a:t>
            </a:r>
            <a:r>
              <a:rPr lang="es-MX" sz="1800" kern="100" dirty="0">
                <a:effectLst/>
                <a:latin typeface="Atkinson Hyperlegible" pitchFamily="2" charset="0"/>
                <a:ea typeface="Calibri" panose="020F0502020204030204" pitchFamily="34" charset="0"/>
                <a:cs typeface="Times New Roman" panose="02020603050405020304" pitchFamily="18" charset="0"/>
              </a:rPr>
              <a:t> Y pregunto yo: ¿Es que ha rechazado Dios a su pueblo? ¡De ningún modo! ¡Que también yo soy israelita, del linaje de Abrahán, de la tribu de Benjamín! </a:t>
            </a:r>
            <a:r>
              <a:rPr lang="es-MX" sz="1800" b="1" i="1" kern="100" dirty="0">
                <a:effectLst/>
                <a:latin typeface="Atkinson Hyperlegible" pitchFamily="2" charset="0"/>
                <a:ea typeface="Calibri" panose="020F0502020204030204" pitchFamily="34" charset="0"/>
                <a:cs typeface="Times New Roman" panose="02020603050405020304" pitchFamily="18" charset="0"/>
              </a:rPr>
              <a:t>2</a:t>
            </a:r>
            <a:r>
              <a:rPr lang="es-MX" sz="1800" kern="100" dirty="0">
                <a:effectLst/>
                <a:latin typeface="Atkinson Hyperlegible" pitchFamily="2" charset="0"/>
                <a:ea typeface="Calibri" panose="020F0502020204030204" pitchFamily="34" charset="0"/>
                <a:cs typeface="Times New Roman" panose="02020603050405020304" pitchFamily="18" charset="0"/>
              </a:rPr>
              <a:t> Dios no ha rechazado a su pueblo, a quien fue el primero en reconocer como tal. ¿O es que ignoráis lo que dice la Escritura acerca de Elías, cómo se queja ante Dios contra Israel?: </a:t>
            </a:r>
            <a:r>
              <a:rPr lang="es-MX" sz="1800" b="1" i="1" kern="100" dirty="0">
                <a:effectLst/>
                <a:latin typeface="Atkinson Hyperlegible" pitchFamily="2" charset="0"/>
                <a:ea typeface="Calibri" panose="020F0502020204030204" pitchFamily="34" charset="0"/>
                <a:cs typeface="Times New Roman" panose="02020603050405020304" pitchFamily="18" charset="0"/>
              </a:rPr>
              <a:t>3</a:t>
            </a:r>
            <a:r>
              <a:rPr lang="es-MX" sz="1800" kern="100" dirty="0">
                <a:effectLst/>
                <a:latin typeface="Atkinson Hyperlegible" pitchFamily="2" charset="0"/>
                <a:ea typeface="Calibri" panose="020F0502020204030204" pitchFamily="34" charset="0"/>
                <a:cs typeface="Times New Roman" panose="02020603050405020304" pitchFamily="18" charset="0"/>
              </a:rPr>
              <a:t> ¡Señor!, han dado muerte a tus profetas; han derribado tus altares; y he quedado yo solo, y acechan contra mi vida. </a:t>
            </a:r>
            <a:r>
              <a:rPr lang="es-MX" sz="1800" b="1" i="1" kern="100" dirty="0">
                <a:effectLst/>
                <a:latin typeface="Atkinson Hyperlegible" pitchFamily="2" charset="0"/>
                <a:ea typeface="Calibri" panose="020F0502020204030204" pitchFamily="34" charset="0"/>
                <a:cs typeface="Times New Roman" panose="02020603050405020304" pitchFamily="18" charset="0"/>
              </a:rPr>
              <a:t>4</a:t>
            </a:r>
            <a:r>
              <a:rPr lang="es-MX" sz="1800" kern="100" dirty="0">
                <a:effectLst/>
                <a:latin typeface="Atkinson Hyperlegible" pitchFamily="2" charset="0"/>
                <a:ea typeface="Calibri" panose="020F0502020204030204" pitchFamily="34" charset="0"/>
                <a:cs typeface="Times New Roman" panose="02020603050405020304" pitchFamily="18" charset="0"/>
              </a:rPr>
              <a:t> ¿Y qué le responde el oráculo divino? Me he reservado siete mil hombres que no han doblado la rodilla ante Baal. </a:t>
            </a:r>
            <a:r>
              <a:rPr lang="es-MX" sz="1800" b="1" i="1" kern="100" dirty="0">
                <a:effectLst/>
                <a:latin typeface="Atkinson Hyperlegible" pitchFamily="2" charset="0"/>
                <a:ea typeface="Calibri" panose="020F0502020204030204" pitchFamily="34" charset="0"/>
                <a:cs typeface="Times New Roman" panose="02020603050405020304" pitchFamily="18" charset="0"/>
              </a:rPr>
              <a:t>5</a:t>
            </a:r>
            <a:r>
              <a:rPr lang="es-MX" sz="1800" kern="100" dirty="0">
                <a:effectLst/>
                <a:latin typeface="Atkinson Hyperlegible" pitchFamily="2" charset="0"/>
                <a:ea typeface="Calibri" panose="020F0502020204030204" pitchFamily="34" charset="0"/>
                <a:cs typeface="Times New Roman" panose="02020603050405020304" pitchFamily="18" charset="0"/>
              </a:rPr>
              <a:t> Pues bien, del mismo modo, también ahora subsiste un resto elegido por gracia. </a:t>
            </a:r>
            <a:r>
              <a:rPr lang="es-MX" sz="1800" b="1" i="1" kern="100" dirty="0">
                <a:effectLst/>
                <a:latin typeface="Atkinson Hyperlegible" pitchFamily="2" charset="0"/>
                <a:ea typeface="Calibri" panose="020F0502020204030204" pitchFamily="34" charset="0"/>
                <a:cs typeface="Times New Roman" panose="02020603050405020304" pitchFamily="18" charset="0"/>
              </a:rPr>
              <a:t>6</a:t>
            </a:r>
            <a:r>
              <a:rPr lang="es-MX" sz="1800" kern="100" dirty="0">
                <a:effectLst/>
                <a:latin typeface="Atkinson Hyperlegible" pitchFamily="2" charset="0"/>
                <a:ea typeface="Calibri" panose="020F0502020204030204" pitchFamily="34" charset="0"/>
                <a:cs typeface="Times New Roman" panose="02020603050405020304" pitchFamily="18" charset="0"/>
              </a:rPr>
              <a:t> Y, si es por gracia, ya no lo es por las obras de la ley; de otro modo, la gracia no sería ya gracia. </a:t>
            </a:r>
            <a:endParaRPr lang="es-ES" sz="1800" kern="100" dirty="0">
              <a:effectLst/>
              <a:latin typeface="Atkinson Hyperlegible" pitchFamily="2" charset="0"/>
              <a:ea typeface="Calibri" panose="020F0502020204030204" pitchFamily="34" charset="0"/>
              <a:cs typeface="Times New Roman" panose="02020603050405020304" pitchFamily="18" charset="0"/>
            </a:endParaRP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spTree>
    <p:extLst>
      <p:ext uri="{BB962C8B-B14F-4D97-AF65-F5344CB8AC3E}">
        <p14:creationId xmlns:p14="http://schemas.microsoft.com/office/powerpoint/2010/main" val="9052502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2" name="Título 1">
            <a:extLst>
              <a:ext uri="{FF2B5EF4-FFF2-40B4-BE49-F238E27FC236}">
                <a16:creationId xmlns:a16="http://schemas.microsoft.com/office/drawing/2014/main" id="{71A387AD-2BCF-4DA2-936F-D575DC055ED7}"/>
              </a:ext>
            </a:extLst>
          </p:cNvPr>
          <p:cNvSpPr>
            <a:spLocks noGrp="1"/>
          </p:cNvSpPr>
          <p:nvPr>
            <p:ph type="title"/>
          </p:nvPr>
        </p:nvSpPr>
        <p:spPr>
          <a:xfrm>
            <a:off x="779100" y="461927"/>
            <a:ext cx="6962100" cy="513434"/>
          </a:xfrm>
        </p:spPr>
        <p:txBody>
          <a:bodyPr/>
          <a:lstStyle/>
          <a:p>
            <a:r>
              <a:rPr lang="es-CO" b="1" dirty="0">
                <a:latin typeface="Fira Sans" panose="020B0503050000020004" pitchFamily="34" charset="0"/>
              </a:rPr>
              <a:t>Rom 10,1-11</a:t>
            </a:r>
          </a:p>
        </p:txBody>
      </p:sp>
      <p:sp>
        <p:nvSpPr>
          <p:cNvPr id="115" name="Google Shape;115;p16"/>
          <p:cNvSpPr txBox="1">
            <a:spLocks noGrp="1"/>
          </p:cNvSpPr>
          <p:nvPr>
            <p:ph type="body" idx="1"/>
          </p:nvPr>
        </p:nvSpPr>
        <p:spPr>
          <a:xfrm>
            <a:off x="779100" y="1104054"/>
            <a:ext cx="6962100" cy="3645798"/>
          </a:xfrm>
          <a:prstGeom prst="rect">
            <a:avLst/>
          </a:prstGeom>
        </p:spPr>
        <p:txBody>
          <a:bodyPr spcFirstLastPara="1" wrap="square" lIns="0" tIns="0" rIns="0" bIns="0" anchor="ctr" anchorCtr="0">
            <a:noAutofit/>
          </a:bodyPr>
          <a:lstStyle/>
          <a:p>
            <a:pPr marL="76200" indent="0" algn="just">
              <a:lnSpc>
                <a:spcPct val="107000"/>
              </a:lnSpc>
              <a:spcAft>
                <a:spcPts val="800"/>
              </a:spcAft>
              <a:buNone/>
            </a:pPr>
            <a:r>
              <a:rPr lang="es-MX" sz="1800" b="1" i="1" kern="100" dirty="0">
                <a:effectLst/>
                <a:latin typeface="Atkinson Hyperlegible" pitchFamily="2" charset="0"/>
                <a:ea typeface="Calibri" panose="020F0502020204030204" pitchFamily="34" charset="0"/>
                <a:cs typeface="Times New Roman" panose="02020603050405020304" pitchFamily="18" charset="0"/>
              </a:rPr>
              <a:t>7</a:t>
            </a:r>
            <a:r>
              <a:rPr lang="es-MX" sz="1800" kern="100" dirty="0">
                <a:effectLst/>
                <a:latin typeface="Atkinson Hyperlegible" pitchFamily="2" charset="0"/>
                <a:ea typeface="Calibri" panose="020F0502020204030204" pitchFamily="34" charset="0"/>
                <a:cs typeface="Times New Roman" panose="02020603050405020304" pitchFamily="18" charset="0"/>
              </a:rPr>
              <a:t> Entonces, ¿qué? Pues que Israel no consiguió lo que buscaba, y en cambio lo consiguieron los elegidos. Los demás se endurecieron, </a:t>
            </a:r>
            <a:r>
              <a:rPr lang="es-MX" sz="1800" b="1" i="1" kern="100" dirty="0">
                <a:effectLst/>
                <a:latin typeface="Atkinson Hyperlegible" pitchFamily="2" charset="0"/>
                <a:ea typeface="Calibri" panose="020F0502020204030204" pitchFamily="34" charset="0"/>
                <a:cs typeface="Times New Roman" panose="02020603050405020304" pitchFamily="18" charset="0"/>
              </a:rPr>
              <a:t>8</a:t>
            </a:r>
            <a:r>
              <a:rPr lang="es-MX" sz="1800" kern="100" dirty="0">
                <a:effectLst/>
                <a:latin typeface="Atkinson Hyperlegible" pitchFamily="2" charset="0"/>
                <a:ea typeface="Calibri" panose="020F0502020204030204" pitchFamily="34" charset="0"/>
                <a:cs typeface="Times New Roman" panose="02020603050405020304" pitchFamily="18" charset="0"/>
              </a:rPr>
              <a:t> como dice la Escritura: Dio les Dios un espíritu de embotamiento: ojos para no ver y oídos para no oír, hasta el día de hoy. </a:t>
            </a:r>
            <a:r>
              <a:rPr lang="es-MX" sz="1800" b="1" i="1" kern="100" dirty="0">
                <a:effectLst/>
                <a:latin typeface="Atkinson Hyperlegible" pitchFamily="2" charset="0"/>
                <a:ea typeface="Calibri" panose="020F0502020204030204" pitchFamily="34" charset="0"/>
                <a:cs typeface="Times New Roman" panose="02020603050405020304" pitchFamily="18" charset="0"/>
              </a:rPr>
              <a:t>9</a:t>
            </a:r>
            <a:r>
              <a:rPr lang="es-MX" sz="1800" kern="100" dirty="0">
                <a:effectLst/>
                <a:latin typeface="Atkinson Hyperlegible" pitchFamily="2" charset="0"/>
                <a:ea typeface="Calibri" panose="020F0502020204030204" pitchFamily="34" charset="0"/>
                <a:cs typeface="Times New Roman" panose="02020603050405020304" pitchFamily="18" charset="0"/>
              </a:rPr>
              <a:t> David también dice: Conviértase su mesa* en trampa y lazo, en piedra de tropiezo y justo pago; </a:t>
            </a:r>
            <a:r>
              <a:rPr lang="es-MX" sz="1800" b="1" i="1" kern="100" dirty="0">
                <a:effectLst/>
                <a:latin typeface="Atkinson Hyperlegible" pitchFamily="2" charset="0"/>
                <a:ea typeface="Calibri" panose="020F0502020204030204" pitchFamily="34" charset="0"/>
                <a:cs typeface="Times New Roman" panose="02020603050405020304" pitchFamily="18" charset="0"/>
              </a:rPr>
              <a:t>10</a:t>
            </a:r>
            <a:r>
              <a:rPr lang="es-MX" sz="1800" kern="100" dirty="0">
                <a:effectLst/>
                <a:latin typeface="Atkinson Hyperlegible" pitchFamily="2" charset="0"/>
                <a:ea typeface="Calibri" panose="020F0502020204030204" pitchFamily="34" charset="0"/>
                <a:cs typeface="Times New Roman" panose="02020603050405020304" pitchFamily="18" charset="0"/>
              </a:rPr>
              <a:t> oscurézcanse sus ojos para no ver; agobia sus espaldas sin cesar.</a:t>
            </a:r>
            <a:endParaRPr lang="es-ES" sz="1800" kern="100" dirty="0">
              <a:effectLst/>
              <a:latin typeface="Atkinson Hyperlegible" pitchFamily="2" charset="0"/>
              <a:ea typeface="Calibri" panose="020F0502020204030204" pitchFamily="34" charset="0"/>
              <a:cs typeface="Times New Roman" panose="02020603050405020304" pitchFamily="18" charset="0"/>
            </a:endParaRPr>
          </a:p>
        </p:txBody>
      </p:sp>
      <p:sp>
        <p:nvSpPr>
          <p:cNvPr id="116" name="Google Shape;116;p16"/>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a:t>
            </a:fld>
            <a:endParaRPr/>
          </a:p>
        </p:txBody>
      </p:sp>
    </p:spTree>
    <p:extLst>
      <p:ext uri="{BB962C8B-B14F-4D97-AF65-F5344CB8AC3E}">
        <p14:creationId xmlns:p14="http://schemas.microsoft.com/office/powerpoint/2010/main" val="6647026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Alonso template">
  <a:themeElements>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370</TotalTime>
  <Words>3939</Words>
  <Application>Microsoft Office PowerPoint</Application>
  <PresentationFormat>Presentación en pantalla (16:9)</PresentationFormat>
  <Paragraphs>182</Paragraphs>
  <Slides>49</Slides>
  <Notes>49</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49</vt:i4>
      </vt:variant>
    </vt:vector>
  </HeadingPairs>
  <TitlesOfParts>
    <vt:vector size="57" baseType="lpstr">
      <vt:lpstr>Fira Sans</vt:lpstr>
      <vt:lpstr>Calibri</vt:lpstr>
      <vt:lpstr>Fira Sans Light</vt:lpstr>
      <vt:lpstr>Atkinson Hyperlegible</vt:lpstr>
      <vt:lpstr>Fira Sans SemiBold</vt:lpstr>
      <vt:lpstr>Arial</vt:lpstr>
      <vt:lpstr>Fira Sans Medium</vt:lpstr>
      <vt:lpstr>Alonso template</vt:lpstr>
      <vt:lpstr>El Olivo amado de Díos Rom 9-11</vt:lpstr>
      <vt:lpstr>EL RECHAZO DE ISRAEL NO ES DEFINITIVO: 11,1-10</vt:lpstr>
      <vt:lpstr>Para hoy consideramos:</vt:lpstr>
      <vt:lpstr>Recapitulación </vt:lpstr>
      <vt:lpstr>Recapitulación </vt:lpstr>
      <vt:lpstr>Estructura de y contexto de  Rom 11,1-32</vt:lpstr>
      <vt:lpstr>SENTIDO ORIGINAL DE ROMANOS 11,1-10</vt:lpstr>
      <vt:lpstr>Rom 10,1-11</vt:lpstr>
      <vt:lpstr>Rom 10,1-11</vt:lpstr>
      <vt:lpstr>Organización del texto Rom 11</vt:lpstr>
      <vt:lpstr>El análisis retorico en Rom 11</vt:lpstr>
      <vt:lpstr>El análisis retorico en Rom 11</vt:lpstr>
      <vt:lpstr>Rom 11,1-10 (v.1-2a / v.2b-6)</vt:lpstr>
      <vt:lpstr>Rom 11,1-10 (v.7-10)</vt:lpstr>
      <vt:lpstr>Composición quiástica en Rom 11,2b–10</vt:lpstr>
      <vt:lpstr>El quiasmo en Rom 11,2b–10</vt:lpstr>
      <vt:lpstr>Existe un remanente que cree</vt:lpstr>
      <vt:lpstr>Presentación de PowerPoint</vt:lpstr>
      <vt:lpstr>La prueba de que Dios no rechazó a Israel</vt:lpstr>
      <vt:lpstr>Rom 1,1-2a – “yo también soy israelita”</vt:lpstr>
      <vt:lpstr>Rom 1,1-2a – “yo también soy israelita”</vt:lpstr>
      <vt:lpstr>Dios no rechazó a Israel</vt:lpstr>
      <vt:lpstr>Rom 1,1-2a – “yo también soy israelita”</vt:lpstr>
      <vt:lpstr>Rom 1,1-2a – “yo también soy israelita”</vt:lpstr>
      <vt:lpstr>Probatio: las pruebas que presenta Pablo</vt:lpstr>
      <vt:lpstr>Rom 11,2b-6</vt:lpstr>
      <vt:lpstr>Probatio: las pruebas que presenta Pablo</vt:lpstr>
      <vt:lpstr>Probatio: las pruebas que presenta Pablo</vt:lpstr>
      <vt:lpstr>Probatio: las pruebas que presenta Pablo</vt:lpstr>
      <vt:lpstr>Presentación de PowerPoint</vt:lpstr>
      <vt:lpstr>Presentación de PowerPoint</vt:lpstr>
      <vt:lpstr>Presentación de PowerPoint</vt:lpstr>
      <vt:lpstr>El “remanente” y el Kairós de Dios</vt:lpstr>
      <vt:lpstr>El endurecimiento, el tropiezo</vt:lpstr>
      <vt:lpstr>Rom 11,7-10</vt:lpstr>
      <vt:lpstr>El endurecimiento, el tropiezo</vt:lpstr>
      <vt:lpstr>Presentación de PowerPoint</vt:lpstr>
      <vt:lpstr>El endurecimiento, el tropiezo</vt:lpstr>
      <vt:lpstr>El endurecimiento de los demás , el tropiezo</vt:lpstr>
      <vt:lpstr>El endurecimiento de los demás , el tropiezo</vt:lpstr>
      <vt:lpstr>El endurecimiento, el tropiezo</vt:lpstr>
      <vt:lpstr>El endurecimiento, el tropiezo</vt:lpstr>
      <vt:lpstr>El “rechazo” de Israel no es definitivo:  11,1-10. </vt:lpstr>
      <vt:lpstr>La fidelidad de Dios para con Israel expresada en el remanente (11,1–6) </vt:lpstr>
      <vt:lpstr>La situación presente de Israel: un resumen (11,7-10) </vt:lpstr>
      <vt:lpstr>La situación presente de Israel: un resumen (11,7-10) </vt:lpstr>
      <vt:lpstr>La situación presente de Israel: un resumen (11,7-10) </vt:lpstr>
      <vt:lpstr>La situación presente de Israel: un resumen (11,7-10) </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Olivo amado de Díos Rom 9-11</dc:title>
  <dc:creator>Diego R Soler S</dc:creator>
  <cp:lastModifiedBy>Delio Ruiz</cp:lastModifiedBy>
  <cp:revision>33</cp:revision>
  <dcterms:modified xsi:type="dcterms:W3CDTF">2025-10-30T17:41:06Z</dcterms:modified>
</cp:coreProperties>
</file>