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41"/>
  </p:notesMasterIdLst>
  <p:sldIdLst>
    <p:sldId id="256" r:id="rId2"/>
    <p:sldId id="258" r:id="rId3"/>
    <p:sldId id="259" r:id="rId4"/>
    <p:sldId id="260" r:id="rId5"/>
    <p:sldId id="503" r:id="rId6"/>
    <p:sldId id="504" r:id="rId7"/>
    <p:sldId id="505" r:id="rId8"/>
    <p:sldId id="465" r:id="rId9"/>
    <p:sldId id="506" r:id="rId10"/>
    <p:sldId id="466" r:id="rId11"/>
    <p:sldId id="410" r:id="rId12"/>
    <p:sldId id="411" r:id="rId13"/>
    <p:sldId id="467" r:id="rId14"/>
    <p:sldId id="507" r:id="rId15"/>
    <p:sldId id="508" r:id="rId16"/>
    <p:sldId id="408" r:id="rId17"/>
    <p:sldId id="509" r:id="rId18"/>
    <p:sldId id="510" r:id="rId19"/>
    <p:sldId id="511" r:id="rId20"/>
    <p:sldId id="513" r:id="rId21"/>
    <p:sldId id="512" r:id="rId22"/>
    <p:sldId id="514" r:id="rId23"/>
    <p:sldId id="515" r:id="rId24"/>
    <p:sldId id="516" r:id="rId25"/>
    <p:sldId id="468" r:id="rId26"/>
    <p:sldId id="517" r:id="rId27"/>
    <p:sldId id="518" r:id="rId28"/>
    <p:sldId id="469" r:id="rId29"/>
    <p:sldId id="519" r:id="rId30"/>
    <p:sldId id="520" r:id="rId31"/>
    <p:sldId id="521" r:id="rId32"/>
    <p:sldId id="470" r:id="rId33"/>
    <p:sldId id="522" r:id="rId34"/>
    <p:sldId id="523" r:id="rId35"/>
    <p:sldId id="524" r:id="rId36"/>
    <p:sldId id="471" r:id="rId37"/>
    <p:sldId id="525" r:id="rId38"/>
    <p:sldId id="526" r:id="rId39"/>
    <p:sldId id="270" r:id="rId40"/>
  </p:sldIdLst>
  <p:sldSz cx="9144000" cy="5143500" type="screen16x9"/>
  <p:notesSz cx="6858000" cy="9144000"/>
  <p:embeddedFontLst>
    <p:embeddedFont>
      <p:font typeface="Atkinson Hyperlegible" pitchFamily="2"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Fira Sans" panose="020B0503050000020004" pitchFamily="34" charset="0"/>
      <p:regular r:id="rId50"/>
      <p:bold r:id="rId51"/>
      <p:italic r:id="rId52"/>
      <p:boldItalic r:id="rId53"/>
    </p:embeddedFont>
    <p:embeddedFont>
      <p:font typeface="Fira Sans Light" panose="020B0403050000020004" pitchFamily="34" charset="0"/>
      <p:regular r:id="rId54"/>
      <p:bold r:id="rId55"/>
      <p:italic r:id="rId56"/>
      <p:boldItalic r:id="rId57"/>
    </p:embeddedFont>
    <p:embeddedFont>
      <p:font typeface="Fira Sans Medium" panose="020B0603050000020004" pitchFamily="34" charset="0"/>
      <p:regular r:id="rId58"/>
      <p:bold r:id="rId59"/>
      <p:italic r:id="rId60"/>
      <p:boldItalic r:id="rId61"/>
    </p:embeddedFont>
    <p:embeddedFont>
      <p:font typeface="Fira Sans SemiBold" panose="020B06030500000200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88" d="100"/>
          <a:sy n="88" d="100"/>
        </p:scale>
        <p:origin x="876" y="84"/>
      </p:cViewPr>
      <p:guideLst/>
    </p:cSldViewPr>
  </p:slideViewPr>
  <p:outlineViewPr>
    <p:cViewPr>
      <p:scale>
        <a:sx n="33" d="100"/>
        <a:sy n="33" d="100"/>
      </p:scale>
      <p:origin x="0" y="-1296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9.fntdata"/><Relationship Id="rId55"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io Ruiz" userId="d7f1010d44edcceb" providerId="LiveId" clId="{EBB63C13-4272-41D9-8F9B-B8B8ECDDCB16}"/>
    <pc:docChg chg="modSld sldOrd">
      <pc:chgData name="Delio Ruiz" userId="d7f1010d44edcceb" providerId="LiveId" clId="{EBB63C13-4272-41D9-8F9B-B8B8ECDDCB16}" dt="2025-11-06T22:01:07.009" v="17" actId="14100"/>
      <pc:docMkLst>
        <pc:docMk/>
      </pc:docMkLst>
      <pc:sldChg chg="modSp mod ord">
        <pc:chgData name="Delio Ruiz" userId="d7f1010d44edcceb" providerId="LiveId" clId="{EBB63C13-4272-41D9-8F9B-B8B8ECDDCB16}" dt="2025-11-06T21:49:42.623" v="14" actId="20577"/>
        <pc:sldMkLst>
          <pc:docMk/>
          <pc:sldMk cId="3320623578" sldId="466"/>
        </pc:sldMkLst>
        <pc:spChg chg="mod">
          <ac:chgData name="Delio Ruiz" userId="d7f1010d44edcceb" providerId="LiveId" clId="{EBB63C13-4272-41D9-8F9B-B8B8ECDDCB16}" dt="2025-11-06T21:49:42.623" v="14" actId="20577"/>
          <ac:spMkLst>
            <pc:docMk/>
            <pc:sldMk cId="3320623578" sldId="466"/>
            <ac:spMk id="2" creationId="{71A387AD-2BCF-4DA2-936F-D575DC055ED7}"/>
          </ac:spMkLst>
        </pc:spChg>
      </pc:sldChg>
      <pc:sldChg chg="modSp mod">
        <pc:chgData name="Delio Ruiz" userId="d7f1010d44edcceb" providerId="LiveId" clId="{EBB63C13-4272-41D9-8F9B-B8B8ECDDCB16}" dt="2025-11-06T21:54:08.921" v="15" actId="20577"/>
        <pc:sldMkLst>
          <pc:docMk/>
          <pc:sldMk cId="801453098" sldId="469"/>
        </pc:sldMkLst>
        <pc:spChg chg="mod">
          <ac:chgData name="Delio Ruiz" userId="d7f1010d44edcceb" providerId="LiveId" clId="{EBB63C13-4272-41D9-8F9B-B8B8ECDDCB16}" dt="2025-11-06T21:54:08.921" v="15" actId="20577"/>
          <ac:spMkLst>
            <pc:docMk/>
            <pc:sldMk cId="801453098" sldId="469"/>
            <ac:spMk id="115" creationId="{00000000-0000-0000-0000-000000000000}"/>
          </ac:spMkLst>
        </pc:spChg>
      </pc:sldChg>
      <pc:sldChg chg="modSp mod">
        <pc:chgData name="Delio Ruiz" userId="d7f1010d44edcceb" providerId="LiveId" clId="{EBB63C13-4272-41D9-8F9B-B8B8ECDDCB16}" dt="2025-11-06T21:49:01.812" v="11" actId="20577"/>
        <pc:sldMkLst>
          <pc:docMk/>
          <pc:sldMk cId="3928003142" sldId="506"/>
        </pc:sldMkLst>
        <pc:spChg chg="mod">
          <ac:chgData name="Delio Ruiz" userId="d7f1010d44edcceb" providerId="LiveId" clId="{EBB63C13-4272-41D9-8F9B-B8B8ECDDCB16}" dt="2025-11-06T21:49:01.812" v="11" actId="20577"/>
          <ac:spMkLst>
            <pc:docMk/>
            <pc:sldMk cId="3928003142" sldId="506"/>
            <ac:spMk id="115" creationId="{00000000-0000-0000-0000-000000000000}"/>
          </ac:spMkLst>
        </pc:spChg>
      </pc:sldChg>
      <pc:sldChg chg="modSp mod">
        <pc:chgData name="Delio Ruiz" userId="d7f1010d44edcceb" providerId="LiveId" clId="{EBB63C13-4272-41D9-8F9B-B8B8ECDDCB16}" dt="2025-11-06T22:01:07.009" v="17" actId="14100"/>
        <pc:sldMkLst>
          <pc:docMk/>
          <pc:sldMk cId="3523316357" sldId="525"/>
        </pc:sldMkLst>
        <pc:spChg chg="mod">
          <ac:chgData name="Delio Ruiz" userId="d7f1010d44edcceb" providerId="LiveId" clId="{EBB63C13-4272-41D9-8F9B-B8B8ECDDCB16}" dt="2025-11-06T22:01:07.009" v="17" actId="14100"/>
          <ac:spMkLst>
            <pc:docMk/>
            <pc:sldMk cId="3523316357" sldId="525"/>
            <ac:spMk id="1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039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42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38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95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49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678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41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219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69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537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442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718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5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381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759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647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886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86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835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70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634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7934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586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990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823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8403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142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736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266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48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51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5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88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79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gs>
              <a:gs pos="100000">
                <a:schemeClr val="accent4"/>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4"/>
            </a:gs>
            <a:gs pos="100000">
              <a:schemeClr val="accent2"/>
            </a:gs>
          </a:gsLst>
          <a:lin ang="0" scaled="0"/>
        </a:gradFill>
        <a:effectLst/>
      </p:bgPr>
    </p:bg>
    <p:spTree>
      <p:nvGrpSpPr>
        <p:cNvPr id="1" name="Shape 14"/>
        <p:cNvGrpSpPr/>
        <p:nvPr/>
      </p:nvGrpSpPr>
      <p:grpSpPr>
        <a:xfrm>
          <a:off x="0" y="0"/>
          <a:ext cx="0" cy="0"/>
          <a:chOff x="0" y="0"/>
          <a:chExt cx="0" cy="0"/>
        </a:xfrm>
      </p:grpSpPr>
      <p:sp>
        <p:nvSpPr>
          <p:cNvPr id="15" name="Google Shape;15;p3"/>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4"/>
              </a:gs>
              <a:gs pos="100000">
                <a:schemeClr val="accent3"/>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 name="Google Shape;16;p3"/>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 name="Google Shape;17;p3"/>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5"/>
              </a:gs>
              <a:gs pos="100000">
                <a:schemeClr val="accent6"/>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txBox="1">
            <a:spLocks noGrp="1"/>
          </p:cNvSpPr>
          <p:nvPr>
            <p:ph type="ctrTitle"/>
          </p:nvPr>
        </p:nvSpPr>
        <p:spPr>
          <a:xfrm>
            <a:off x="779100" y="1984688"/>
            <a:ext cx="5040600"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lt1"/>
                </a:solidFill>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endParaRPr/>
          </a:p>
        </p:txBody>
      </p:sp>
      <p:sp>
        <p:nvSpPr>
          <p:cNvPr id="19" name="Google Shape;19;p3"/>
          <p:cNvSpPr txBox="1">
            <a:spLocks noGrp="1"/>
          </p:cNvSpPr>
          <p:nvPr>
            <p:ph type="subTitle" idx="1"/>
          </p:nvPr>
        </p:nvSpPr>
        <p:spPr>
          <a:xfrm>
            <a:off x="779100" y="2713913"/>
            <a:ext cx="5040600" cy="4449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1777400" y="2161800"/>
            <a:ext cx="5589300" cy="81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Fira Sans Medium"/>
              <a:buChar char="●"/>
              <a:defRPr sz="2800">
                <a:latin typeface="Fira Sans Medium"/>
                <a:ea typeface="Fira Sans Medium"/>
                <a:cs typeface="Fira Sans Medium"/>
                <a:sym typeface="Fira Sans Medium"/>
              </a:defRPr>
            </a:lvl1pPr>
            <a:lvl2pPr marL="914400" lvl="1"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2pPr>
            <a:lvl3pPr marL="1371600" lvl="2"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3pPr>
            <a:lvl4pPr marL="1828800" lvl="3"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4pPr>
            <a:lvl5pPr marL="2286000" lvl="4"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5pPr>
            <a:lvl6pPr marL="2743200" lvl="5"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6pPr>
            <a:lvl7pPr marL="3200400" lvl="6"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7pPr>
            <a:lvl8pPr marL="3657600" lvl="7"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8pPr>
            <a:lvl9pPr marL="4114800" lvl="8" indent="-406400" algn="ctr" rtl="0">
              <a:spcBef>
                <a:spcPts val="800"/>
              </a:spcBef>
              <a:spcAft>
                <a:spcPts val="800"/>
              </a:spcAft>
              <a:buSzPts val="2800"/>
              <a:buFont typeface="Fira Sans Medium"/>
              <a:buChar char="■"/>
              <a:defRPr sz="2800">
                <a:latin typeface="Fira Sans Medium"/>
                <a:ea typeface="Fira Sans Medium"/>
                <a:cs typeface="Fira Sans Medium"/>
                <a:sym typeface="Fira Sans Medium"/>
              </a:defRPr>
            </a:lvl9pPr>
          </a:lstStyle>
          <a:p>
            <a:endParaRPr/>
          </a:p>
        </p:txBody>
      </p:sp>
      <p:sp>
        <p:nvSpPr>
          <p:cNvPr id="22" name="Google Shape;22;p4"/>
          <p:cNvSpPr txBox="1"/>
          <p:nvPr/>
        </p:nvSpPr>
        <p:spPr>
          <a:xfrm>
            <a:off x="3593400" y="28624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3"/>
                </a:solidFill>
                <a:latin typeface="Fira Sans"/>
                <a:ea typeface="Fira Sans"/>
                <a:cs typeface="Fira Sans"/>
                <a:sym typeface="Fira Sans"/>
              </a:rPr>
              <a:t>“</a:t>
            </a:r>
            <a:endParaRPr sz="9600">
              <a:solidFill>
                <a:schemeClr val="accent3"/>
              </a:solidFill>
              <a:latin typeface="Fira Sans"/>
              <a:ea typeface="Fira Sans"/>
              <a:cs typeface="Fira Sans"/>
              <a:sym typeface="Fira Sans"/>
            </a:endParaRPr>
          </a:p>
        </p:txBody>
      </p:sp>
      <p:sp>
        <p:nvSpPr>
          <p:cNvPr id="23" name="Google Shape;23;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24" name="Google Shape;24;p4"/>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5" name="Google Shape;25;p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6" name="Google Shape;26;p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 name="Google Shape;27;p4"/>
          <p:cNvSpPr/>
          <p:nvPr/>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8" name="Google Shape;28;p4"/>
          <p:cNvSpPr/>
          <p:nvPr/>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9" name="Google Shape;29;p4"/>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2" name="Google Shape;32;p5"/>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3" name="Google Shape;33;p5"/>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 name="Google Shape;34;p5"/>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5"/>
          <p:cNvSpPr txBox="1">
            <a:spLocks noGrp="1"/>
          </p:cNvSpPr>
          <p:nvPr>
            <p:ph type="body" idx="1"/>
          </p:nvPr>
        </p:nvSpPr>
        <p:spPr>
          <a:xfrm>
            <a:off x="779100" y="1492425"/>
            <a:ext cx="6962100" cy="2895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6" name="Google Shape;3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6"/>
        <p:cNvGrpSpPr/>
        <p:nvPr/>
      </p:nvGrpSpPr>
      <p:grpSpPr>
        <a:xfrm>
          <a:off x="0" y="0"/>
          <a:ext cx="0" cy="0"/>
          <a:chOff x="0" y="0"/>
          <a:chExt cx="0" cy="0"/>
        </a:xfrm>
      </p:grpSpPr>
      <p:sp>
        <p:nvSpPr>
          <p:cNvPr id="67" name="Google Shape;67;p10"/>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8" name="Google Shape;68;p10"/>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9" name="Google Shape;69;p10"/>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0" name="Google Shape;7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1" name="Google Shape;71;p10"/>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lor">
  <p:cSld name="BLANK_1">
    <p:bg>
      <p:bgPr>
        <a:gradFill>
          <a:gsLst>
            <a:gs pos="0">
              <a:schemeClr val="accent2"/>
            </a:gs>
            <a:gs pos="72000">
              <a:schemeClr val="accent3"/>
            </a:gs>
            <a:gs pos="100000">
              <a:schemeClr val="accent3"/>
            </a:gs>
          </a:gsLst>
          <a:lin ang="5400700" scaled="0"/>
        </a:gra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4" name="Google Shape;74;p11"/>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5" name="Google Shape;75;p11"/>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6" name="Google Shape;76;p11"/>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7" name="Google Shape;77;p11"/>
          <p:cNvSpPr/>
          <p:nvPr/>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8" name="Google Shape;78;p11"/>
          <p:cNvSpPr/>
          <p:nvPr/>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9" name="Google Shape;79;p11"/>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
        <p:cNvGrpSpPr/>
        <p:nvPr/>
      </p:nvGrpSpPr>
      <p:grpSpPr>
        <a:xfrm>
          <a:off x="0" y="0"/>
          <a:ext cx="0" cy="0"/>
          <a:chOff x="0" y="0"/>
          <a:chExt cx="0" cy="0"/>
        </a:xfrm>
      </p:grpSpPr>
      <p:sp>
        <p:nvSpPr>
          <p:cNvPr id="61" name="Google Shape;61;p9"/>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2" name="Google Shape;62;p9"/>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3" name="Google Shape;63;p9"/>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4" name="Google Shape;64;p9"/>
          <p:cNvSpPr txBox="1">
            <a:spLocks noGrp="1"/>
          </p:cNvSpPr>
          <p:nvPr>
            <p:ph type="body" idx="1"/>
          </p:nvPr>
        </p:nvSpPr>
        <p:spPr>
          <a:xfrm>
            <a:off x="779100" y="4406300"/>
            <a:ext cx="6477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65" name="Google Shape;65;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79593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 id="2147483659" r:id="rId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s-ES" dirty="0"/>
              <a:t>TAMBALEARSE NO ES CAER. (Rom 11,11-16)</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223521"/>
            <a:ext cx="6962100" cy="873760"/>
          </a:xfrm>
        </p:spPr>
        <p:txBody>
          <a:bodyPr/>
          <a:lstStyle/>
          <a:p>
            <a:r>
              <a:rPr lang="es-MX" b="1" dirty="0">
                <a:latin typeface="Fira Sans" panose="020B0503050000020004" pitchFamily="34" charset="0"/>
              </a:rPr>
              <a:t>Estructura y contexto de </a:t>
            </a:r>
            <a:br>
              <a:rPr lang="es-MX" b="1" dirty="0">
                <a:latin typeface="Fira Sans" panose="020B0503050000020004" pitchFamily="34" charset="0"/>
              </a:rPr>
            </a:br>
            <a:r>
              <a:rPr lang="es-MX" b="1" dirty="0">
                <a:latin typeface="Fira Sans" panose="020B0503050000020004" pitchFamily="34" charset="0"/>
              </a:rPr>
              <a:t>Rom 11,1-32</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effectLst/>
                <a:latin typeface="Atkinson Hyperlegible" pitchFamily="2" charset="0"/>
                <a:ea typeface="Calibri" panose="020F0502020204030204" pitchFamily="34" charset="0"/>
                <a:cs typeface="Times New Roman" panose="02020603050405020304" pitchFamily="18" charset="0"/>
              </a:rPr>
              <a:t>J.-N. </a:t>
            </a:r>
            <a:r>
              <a:rPr lang="es-MX" sz="1800" kern="100" dirty="0" err="1">
                <a:effectLst/>
                <a:latin typeface="Atkinson Hyperlegible" pitchFamily="2" charset="0"/>
                <a:ea typeface="Calibri" panose="020F0502020204030204" pitchFamily="34" charset="0"/>
                <a:cs typeface="Times New Roman" panose="02020603050405020304" pitchFamily="18" charset="0"/>
              </a:rPr>
              <a:t>Aletti</a:t>
            </a:r>
            <a:r>
              <a:rPr lang="es-MX" sz="1800" kern="100" dirty="0">
                <a:effectLst/>
                <a:latin typeface="Atkinson Hyperlegible" pitchFamily="2" charset="0"/>
                <a:ea typeface="Calibri" panose="020F0502020204030204" pitchFamily="34" charset="0"/>
                <a:cs typeface="Times New Roman" panose="02020603050405020304" pitchFamily="18" charset="0"/>
              </a:rPr>
              <a:t> observa que la composición retórica del capítulo 11 subraya la creciente conexión entre Israel y los gentiles.  La discusión en 11,1-27 trata tres puntos fundamentales seguidos de un resumen apropiado (11,28-32) y la doxología (11,33-36). Estos son los temas contenidos en la sección: </a:t>
            </a:r>
          </a:p>
          <a:p>
            <a:pPr marL="419100" indent="-342900" algn="just">
              <a:lnSpc>
                <a:spcPct val="107000"/>
              </a:lnSpc>
              <a:spcAft>
                <a:spcPts val="800"/>
              </a:spcAft>
              <a:buAutoNum type="arabicPeriod"/>
            </a:pPr>
            <a:r>
              <a:rPr lang="es-MX" sz="1800" kern="100" dirty="0">
                <a:latin typeface="Atkinson Hyperlegible" pitchFamily="2" charset="0"/>
                <a:ea typeface="Calibri" panose="020F0502020204030204" pitchFamily="34" charset="0"/>
                <a:cs typeface="Times New Roman" panose="02020603050405020304" pitchFamily="18" charset="0"/>
              </a:rPr>
              <a:t>Dios no permitirá que su pueblo quede fuera de la salvación (11,1-10). </a:t>
            </a:r>
          </a:p>
          <a:p>
            <a:pPr marL="419100" indent="-342900" algn="just">
              <a:lnSpc>
                <a:spcPct val="107000"/>
              </a:lnSpc>
              <a:spcAft>
                <a:spcPts val="800"/>
              </a:spcAft>
              <a:buAutoNum type="arabicPeriod"/>
            </a:pPr>
            <a:r>
              <a:rPr lang="es-MX" sz="1800" kern="100" dirty="0">
                <a:effectLst/>
                <a:latin typeface="Atkinson Hyperlegible" pitchFamily="2" charset="0"/>
                <a:ea typeface="Calibri" panose="020F0502020204030204" pitchFamily="34" charset="0"/>
                <a:cs typeface="Times New Roman" panose="02020603050405020304" pitchFamily="18" charset="0"/>
              </a:rPr>
              <a:t>El plan salvador de Dios tendrá éxito a pesar del «tropiezo» de Israel (11,11-24). </a:t>
            </a:r>
          </a:p>
          <a:p>
            <a:pPr marL="419100" indent="-342900" algn="just">
              <a:lnSpc>
                <a:spcPct val="107000"/>
              </a:lnSpc>
              <a:spcAft>
                <a:spcPts val="800"/>
              </a:spcAft>
              <a:buAutoNum type="arabicPeriod"/>
            </a:pPr>
            <a:r>
              <a:rPr lang="es-MX" sz="1800" kern="100" dirty="0">
                <a:effectLst/>
                <a:latin typeface="Atkinson Hyperlegible" pitchFamily="2" charset="0"/>
                <a:ea typeface="Calibri" panose="020F0502020204030204" pitchFamily="34" charset="0"/>
                <a:cs typeface="Times New Roman" panose="02020603050405020304" pitchFamily="18" charset="0"/>
              </a:rPr>
              <a:t>El misterio del trato de Dios con Israel respecto a la promesa irrevocable de Dios, y el redefinido «todo Israel» (11,25-32). </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32062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692728" y="222394"/>
            <a:ext cx="7758544" cy="469871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sz="6000" b="1" dirty="0">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t>La división de Israel por parte de Dios</a:t>
            </a: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542208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513434"/>
          </a:xfrm>
        </p:spPr>
        <p:txBody>
          <a:bodyPr/>
          <a:lstStyle/>
          <a:p>
            <a:r>
              <a:rPr lang="es-CO" b="1" dirty="0">
                <a:latin typeface="Fira Sans" panose="020B0503050000020004" pitchFamily="34" charset="0"/>
              </a:rPr>
              <a:t>Resumen de Rom 11,1–10 </a:t>
            </a:r>
          </a:p>
        </p:txBody>
      </p:sp>
      <p:sp>
        <p:nvSpPr>
          <p:cNvPr id="115" name="Google Shape;115;p16"/>
          <p:cNvSpPr txBox="1">
            <a:spLocks noGrp="1"/>
          </p:cNvSpPr>
          <p:nvPr>
            <p:ph type="body" idx="1"/>
          </p:nvPr>
        </p:nvSpPr>
        <p:spPr>
          <a:xfrm>
            <a:off x="779100" y="1104054"/>
            <a:ext cx="6962100" cy="364579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La posibilidad de que la «palabra de fe» haya generado una ruptura entre Israel y Dios se ha expresado de forma angustiosa en los capítulos 9 y 10. </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L</a:t>
            </a:r>
            <a:r>
              <a:rPr lang="es-ES" sz="1800" kern="100" dirty="0">
                <a:effectLst/>
                <a:latin typeface="Atkinson Hyperlegible" pitchFamily="2" charset="0"/>
                <a:ea typeface="Calibri" panose="020F0502020204030204" pitchFamily="34" charset="0"/>
                <a:cs typeface="Times New Roman" panose="02020603050405020304" pitchFamily="18" charset="0"/>
              </a:rPr>
              <a:t>a pregunta del 11,1: ¿Ha rechazado Dios a Israel? El enfático «no» de Pablo da paso a su afirmación de que Dios ha provocado una división temporal dentro de Israel (11,1-10). Al igual que Elías ignoraba las acciones de Dios para preservar a Israel (vv. 2-3), aquellos en el presente (el presente de Pablo) que piensan que Dios ha rechazado a Israel no son conscientes de que Dios ha dividido a Israel (vv. 4-10). El resto del capítulo 11 abordará la intención de esa división y anticipará su curación escatológica definitiva</a:t>
            </a:r>
            <a:r>
              <a:rPr lang="es-ES" sz="1800" kern="100" dirty="0">
                <a:latin typeface="Atkinson Hyperlegible" pitchFamily="2" charset="0"/>
                <a:ea typeface="Calibri" panose="020F0502020204030204" pitchFamily="34" charset="0"/>
                <a:cs typeface="Times New Roman" panose="02020603050405020304" pitchFamily="18" charset="0"/>
              </a:rPr>
              <a:t>.</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905250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513434"/>
          </a:xfrm>
        </p:spPr>
        <p:txBody>
          <a:bodyPr/>
          <a:lstStyle/>
          <a:p>
            <a:r>
              <a:rPr lang="es-CO" b="1" dirty="0">
                <a:latin typeface="Fira Sans" panose="020B0503050000020004" pitchFamily="34" charset="0"/>
              </a:rPr>
              <a:t>Análisis literario de Rom 11,11-24</a:t>
            </a:r>
          </a:p>
        </p:txBody>
      </p:sp>
      <p:sp>
        <p:nvSpPr>
          <p:cNvPr id="115" name="Google Shape;115;p16"/>
          <p:cNvSpPr txBox="1">
            <a:spLocks noGrp="1"/>
          </p:cNvSpPr>
          <p:nvPr>
            <p:ph type="body" idx="1"/>
          </p:nvPr>
        </p:nvSpPr>
        <p:spPr>
          <a:xfrm>
            <a:off x="779100" y="1104054"/>
            <a:ext cx="6962100" cy="364579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L</a:t>
            </a:r>
            <a:r>
              <a:rPr lang="es-ES" sz="1800" kern="100" dirty="0">
                <a:effectLst/>
                <a:latin typeface="Atkinson Hyperlegible" pitchFamily="2" charset="0"/>
                <a:ea typeface="Calibri" panose="020F0502020204030204" pitchFamily="34" charset="0"/>
                <a:cs typeface="Times New Roman" panose="02020603050405020304" pitchFamily="18" charset="0"/>
              </a:rPr>
              <a:t>a sección de Romanos 11,11-24. Lo vamos a considerar, en primer lugar, su organización literaria en general y, en segundo lugar, mediante la exegesis: vv. 11-16 y vv. 17-24. </a:t>
            </a:r>
          </a:p>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E</a:t>
            </a:r>
            <a:r>
              <a:rPr lang="es-ES" sz="1800" kern="100" dirty="0">
                <a:effectLst/>
                <a:latin typeface="Atkinson Hyperlegible" pitchFamily="2" charset="0"/>
                <a:ea typeface="Calibri" panose="020F0502020204030204" pitchFamily="34" charset="0"/>
                <a:cs typeface="Times New Roman" panose="02020603050405020304" pitchFamily="18" charset="0"/>
              </a:rPr>
              <a:t>n los vv. 11,11-15, se observa un estilo elíptico o sea implícito de Pablo, con la ausencia de un verbo finito en el versículo 11b y de cualquier verbo en los vv. 12, 15 (y 16).</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664702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513434"/>
          </a:xfrm>
        </p:spPr>
        <p:txBody>
          <a:bodyPr/>
          <a:lstStyle/>
          <a:p>
            <a:r>
              <a:rPr lang="es-CO" b="1" dirty="0">
                <a:latin typeface="Fira Sans" panose="020B0503050000020004" pitchFamily="34" charset="0"/>
              </a:rPr>
              <a:t>Análisis literario de Rom 11,11-24</a:t>
            </a:r>
          </a:p>
        </p:txBody>
      </p:sp>
      <p:sp>
        <p:nvSpPr>
          <p:cNvPr id="115" name="Google Shape;115;p16"/>
          <p:cNvSpPr txBox="1">
            <a:spLocks noGrp="1"/>
          </p:cNvSpPr>
          <p:nvPr>
            <p:ph type="body" idx="1"/>
          </p:nvPr>
        </p:nvSpPr>
        <p:spPr>
          <a:xfrm>
            <a:off x="779100" y="1104054"/>
            <a:ext cx="6962100" cy="364579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L</a:t>
            </a:r>
            <a:r>
              <a:rPr lang="es-ES" sz="1800" kern="100" dirty="0">
                <a:effectLst/>
                <a:latin typeface="Atkinson Hyperlegible" pitchFamily="2" charset="0"/>
                <a:ea typeface="Calibri" panose="020F0502020204030204" pitchFamily="34" charset="0"/>
                <a:cs typeface="Times New Roman" panose="02020603050405020304" pitchFamily="18" charset="0"/>
              </a:rPr>
              <a:t>a sección de Romanos 11,11-24. Lo vamos a considerar, en primer lugar, su organización literaria en general y, en segundo lugar, mediante la exegesis: vv. 11-16 y vv. 17-24. </a:t>
            </a:r>
          </a:p>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E</a:t>
            </a:r>
            <a:r>
              <a:rPr lang="es-ES" sz="1800" kern="100" dirty="0">
                <a:effectLst/>
                <a:latin typeface="Atkinson Hyperlegible" pitchFamily="2" charset="0"/>
                <a:ea typeface="Calibri" panose="020F0502020204030204" pitchFamily="34" charset="0"/>
                <a:cs typeface="Times New Roman" panose="02020603050405020304" pitchFamily="18" charset="0"/>
              </a:rPr>
              <a:t>n los vv. 11,11-15, se observa un estilo elíptico o sea implícito de Pablo, con la ausencia de un verbo finito en el versículo 11b y de cualquier verbo en los vv. 12, 15 (y 16).</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El argumento es que Israel en su conjunto puede considerarse santo sobre la base de la santidad de una «parte» de Israel. El v. 16 continúa así la perspectiva que se encuentra en los vv. 11-15 de que hay esperanza para el endurecido Israel, que el endurecimiento de Israel no es definitivo.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4146952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513434"/>
          </a:xfrm>
        </p:spPr>
        <p:txBody>
          <a:bodyPr/>
          <a:lstStyle/>
          <a:p>
            <a:r>
              <a:rPr lang="es-CO" b="1" dirty="0">
                <a:latin typeface="Fira Sans" panose="020B0503050000020004" pitchFamily="34" charset="0"/>
              </a:rPr>
              <a:t>Rom 11,11-16</a:t>
            </a:r>
          </a:p>
        </p:txBody>
      </p:sp>
      <p:sp>
        <p:nvSpPr>
          <p:cNvPr id="115" name="Google Shape;115;p16"/>
          <p:cNvSpPr txBox="1">
            <a:spLocks noGrp="1"/>
          </p:cNvSpPr>
          <p:nvPr>
            <p:ph type="body" idx="1"/>
          </p:nvPr>
        </p:nvSpPr>
        <p:spPr>
          <a:xfrm>
            <a:off x="779100" y="1104054"/>
            <a:ext cx="6962100" cy="364579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latin typeface="Atkinson Hyperlegible" pitchFamily="2" charset="0"/>
                <a:ea typeface="Calibri" panose="020F0502020204030204" pitchFamily="34" charset="0"/>
                <a:cs typeface="Times New Roman" panose="02020603050405020304" pitchFamily="18" charset="0"/>
              </a:rPr>
              <a:t>11</a:t>
            </a:r>
            <a:r>
              <a:rPr lang="es-ES" sz="1800" kern="100" dirty="0">
                <a:latin typeface="Atkinson Hyperlegible" pitchFamily="2" charset="0"/>
                <a:ea typeface="Calibri" panose="020F0502020204030204" pitchFamily="34" charset="0"/>
                <a:cs typeface="Times New Roman" panose="02020603050405020304" pitchFamily="18" charset="0"/>
              </a:rPr>
              <a:t> Y pregunto yo: ¿Habrán tropezado para quedar tirados? ¡De ningún modo! Más bien su tropiezo ha traído la salvación a los gentiles, que así han provocado sus celos. </a:t>
            </a:r>
            <a:r>
              <a:rPr lang="es-ES" sz="1800" b="1" kern="100" dirty="0">
                <a:latin typeface="Atkinson Hyperlegible" pitchFamily="2" charset="0"/>
                <a:ea typeface="Calibri" panose="020F0502020204030204" pitchFamily="34" charset="0"/>
                <a:cs typeface="Times New Roman" panose="02020603050405020304" pitchFamily="18" charset="0"/>
              </a:rPr>
              <a:t>12</a:t>
            </a:r>
            <a:r>
              <a:rPr lang="es-ES" sz="1800" kern="100" dirty="0">
                <a:latin typeface="Atkinson Hyperlegible" pitchFamily="2" charset="0"/>
                <a:ea typeface="Calibri" panose="020F0502020204030204" pitchFamily="34" charset="0"/>
                <a:cs typeface="Times New Roman" panose="02020603050405020304" pitchFamily="18" charset="0"/>
              </a:rPr>
              <a:t> Y si su caída ha sido una riqueza para el mundo, y su mengua ha supuesto una riqueza para los gentiles, ¡qué no será su plenitud! </a:t>
            </a:r>
            <a:r>
              <a:rPr lang="es-ES" sz="1800" b="1" kern="100" dirty="0">
                <a:latin typeface="Atkinson Hyperlegible" pitchFamily="2" charset="0"/>
                <a:ea typeface="Calibri" panose="020F0502020204030204" pitchFamily="34" charset="0"/>
                <a:cs typeface="Times New Roman" panose="02020603050405020304" pitchFamily="18" charset="0"/>
              </a:rPr>
              <a:t>13</a:t>
            </a:r>
            <a:r>
              <a:rPr lang="es-ES" sz="1800" kern="100" dirty="0">
                <a:latin typeface="Atkinson Hyperlegible" pitchFamily="2" charset="0"/>
                <a:ea typeface="Calibri" panose="020F0502020204030204" pitchFamily="34" charset="0"/>
                <a:cs typeface="Times New Roman" panose="02020603050405020304" pitchFamily="18" charset="0"/>
              </a:rPr>
              <a:t> Pero voy a decirles algo a ustedes, los gentiles: Yo estoy orgulloso de mi ministerio como verdadero apóstol de los gentiles, </a:t>
            </a:r>
            <a:r>
              <a:rPr lang="es-ES" sz="1800" b="1" kern="100" dirty="0">
                <a:latin typeface="Atkinson Hyperlegible" pitchFamily="2" charset="0"/>
                <a:ea typeface="Calibri" panose="020F0502020204030204" pitchFamily="34" charset="0"/>
                <a:cs typeface="Times New Roman" panose="02020603050405020304" pitchFamily="18" charset="0"/>
              </a:rPr>
              <a:t>14</a:t>
            </a:r>
            <a:r>
              <a:rPr lang="es-ES" sz="1800" kern="100" dirty="0">
                <a:latin typeface="Atkinson Hyperlegible" pitchFamily="2" charset="0"/>
                <a:ea typeface="Calibri" panose="020F0502020204030204" pitchFamily="34" charset="0"/>
                <a:cs typeface="Times New Roman" panose="02020603050405020304" pitchFamily="18" charset="0"/>
              </a:rPr>
              <a:t> pero lo llevo a cabo con la esperanza de despertar celos en los de mi raza y salvar a alguno de ellos. </a:t>
            </a:r>
            <a:r>
              <a:rPr lang="es-ES" sz="1800" b="1" kern="100" dirty="0">
                <a:latin typeface="Atkinson Hyperlegible" pitchFamily="2" charset="0"/>
                <a:ea typeface="Calibri" panose="020F0502020204030204" pitchFamily="34" charset="0"/>
                <a:cs typeface="Times New Roman" panose="02020603050405020304" pitchFamily="18" charset="0"/>
              </a:rPr>
              <a:t>15</a:t>
            </a:r>
            <a:r>
              <a:rPr lang="es-ES" sz="1800" kern="100" dirty="0">
                <a:latin typeface="Atkinson Hyperlegible" pitchFamily="2" charset="0"/>
                <a:ea typeface="Calibri" panose="020F0502020204030204" pitchFamily="34" charset="0"/>
                <a:cs typeface="Times New Roman" panose="02020603050405020304" pitchFamily="18" charset="0"/>
              </a:rPr>
              <a:t> Porque, si su rechazo ha supuesto la reconciliación del mundo, ¿qué será su readmisión, sino una resurrección de entre los muertos? </a:t>
            </a:r>
            <a:r>
              <a:rPr lang="es-ES" sz="1800" b="1" kern="100" dirty="0">
                <a:latin typeface="Atkinson Hyperlegible" pitchFamily="2" charset="0"/>
                <a:ea typeface="Calibri" panose="020F0502020204030204" pitchFamily="34" charset="0"/>
                <a:cs typeface="Times New Roman" panose="02020603050405020304" pitchFamily="18" charset="0"/>
              </a:rPr>
              <a:t>16</a:t>
            </a:r>
            <a:r>
              <a:rPr lang="es-ES" sz="1800" kern="100" dirty="0">
                <a:latin typeface="Atkinson Hyperlegible" pitchFamily="2" charset="0"/>
                <a:ea typeface="Calibri" panose="020F0502020204030204" pitchFamily="34" charset="0"/>
                <a:cs typeface="Times New Roman" panose="02020603050405020304" pitchFamily="18" charset="0"/>
              </a:rPr>
              <a:t> Si las primicias son santas, también la masa; y si la raíz es santa, también las ramas.</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861927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MX" b="1" dirty="0">
                <a:latin typeface="Fira Sans" panose="020B0503050000020004" pitchFamily="34" charset="0"/>
              </a:rPr>
              <a:t>11,11-12 - pregunta, respuesta, explicación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11</a:t>
            </a:r>
            <a:r>
              <a:rPr lang="es-ES" sz="1800" kern="100" dirty="0">
                <a:effectLst/>
                <a:latin typeface="Atkinson Hyperlegible" pitchFamily="2" charset="0"/>
                <a:ea typeface="Calibri" panose="020F0502020204030204" pitchFamily="34" charset="0"/>
                <a:cs typeface="Times New Roman" panose="02020603050405020304" pitchFamily="18" charset="0"/>
              </a:rPr>
              <a:t> Y pregunto yo: ¿Habrán tropezado para quedar tirados? ¡De ningún modo! Más bien su tropiezo ha traído la salvación a los gentiles, que así han provocado sus celos. </a:t>
            </a: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Lo que Pablo ha escrito en la sección anterior parece ir en contra de su tesis de que Dios no ha repudiado a su pueblo. Porque si una ceguera impuesta por Dios ha caído sobre una parte de Israel, de modo que no puede percibir la salvación que proclama el evangelio, ¿cómo puede Pablo sostener que Dios no ha abandonado a su pueblo?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919053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MX" b="1" dirty="0">
                <a:latin typeface="Fira Sans" panose="020B0503050000020004" pitchFamily="34" charset="0"/>
              </a:rPr>
              <a:t>11,11-12 - pregunta, respuesta, explicación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3578155"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Al igual que en 11,1, Pablo formula la pregunta de manera que espera una respuesta negativa: «¿No habrán tropezado hasta el punto de caer?». A continuación, responde de manera que descarta la pregunta como fuera de lugar antes de ofrecer a su audiencia una respuesta más detallada. Al igual que en 9,30-32, Pablo utiliza la metáfora de una carrera.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1026" name="Picture 2" descr="Diferencias entre el running amateur y el profesional | EL ESPECTADOR">
            <a:extLst>
              <a:ext uri="{FF2B5EF4-FFF2-40B4-BE49-F238E27FC236}">
                <a16:creationId xmlns:a16="http://schemas.microsoft.com/office/drawing/2014/main" id="{46520537-8A46-42F7-B835-443D783BC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757" y="1374714"/>
            <a:ext cx="4544527" cy="302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92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MX" b="1" dirty="0">
                <a:latin typeface="Fira Sans" panose="020B0503050000020004" pitchFamily="34" charset="0"/>
              </a:rPr>
              <a:t>11,11-12 - pregunta, respuesta, explicación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3578155"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Aunque Israel ha tropezado, su caída no lo ha descalificado de la carrera. Por el contrario, como Pablo revelará ahora, la caída de Israel ha desempeñado un papel en el plan salvífico de Dios para los gentiles y para el propio Israel.</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052" name="Picture 4" descr="Glosario Corredor: 35 términos que debes conocer si estás empezando a  correr - RunnerFactory">
            <a:extLst>
              <a:ext uri="{FF2B5EF4-FFF2-40B4-BE49-F238E27FC236}">
                <a16:creationId xmlns:a16="http://schemas.microsoft.com/office/drawing/2014/main" id="{F7BFE3E8-F270-40EB-8F71-52E116856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335" y="1626126"/>
            <a:ext cx="3934578" cy="262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881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MX" b="1" dirty="0">
                <a:latin typeface="Fira Sans" panose="020B0503050000020004" pitchFamily="34" charset="0"/>
              </a:rPr>
              <a:t>11,11-12 - pregunta, respuesta, explicación</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Pablo explica el significado de la «transgresión» de Israel al preferir su propia justicia a la justicia de Dios revelada en Cristo. Debido a que Israel se ha negado a creer en el evangelio, la salvación ha llegado a los gentiles, como se ilustra en Hechos 13,46, cuando Pablo y Bernabé se vuelven hacia los gentiles después de que la ciudad judía de Antioquía de </a:t>
            </a:r>
            <a:r>
              <a:rPr lang="es-ES" sz="1800" kern="100" dirty="0" err="1">
                <a:effectLst/>
                <a:latin typeface="Atkinson Hyperlegible" pitchFamily="2" charset="0"/>
                <a:ea typeface="Calibri" panose="020F0502020204030204" pitchFamily="34" charset="0"/>
                <a:cs typeface="Times New Roman" panose="02020603050405020304" pitchFamily="18" charset="0"/>
              </a:rPr>
              <a:t>Pisidia</a:t>
            </a:r>
            <a:r>
              <a:rPr lang="es-ES" sz="1800" kern="100" dirty="0">
                <a:effectLst/>
                <a:latin typeface="Atkinson Hyperlegible" pitchFamily="2" charset="0"/>
                <a:ea typeface="Calibri" panose="020F0502020204030204" pitchFamily="34" charset="0"/>
                <a:cs typeface="Times New Roman" panose="02020603050405020304" pitchFamily="18" charset="0"/>
              </a:rPr>
              <a:t> los rechaza.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93236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srcRect t="9367" b="9367"/>
          <a:stretch/>
        </p:blipFill>
        <p:spPr>
          <a:xfrm>
            <a:off x="3614014" y="1"/>
            <a:ext cx="5529978" cy="5143500"/>
          </a:xfrm>
          <a:custGeom>
            <a:avLst/>
            <a:gdLst/>
            <a:ahLst/>
            <a:cxnLst/>
            <a:rect l="l" t="t" r="r" b="b"/>
            <a:pathLst>
              <a:path w="21600" h="21600" extrusionOk="0">
                <a:moveTo>
                  <a:pt x="8131" y="0"/>
                </a:moveTo>
                <a:cubicBezTo>
                  <a:pt x="8421" y="1440"/>
                  <a:pt x="8569" y="2909"/>
                  <a:pt x="8568" y="4382"/>
                </a:cubicBezTo>
                <a:cubicBezTo>
                  <a:pt x="8568" y="11553"/>
                  <a:pt x="5165" y="17869"/>
                  <a:pt x="0" y="21566"/>
                </a:cubicBezTo>
                <a:lnTo>
                  <a:pt x="0" y="21600"/>
                </a:lnTo>
                <a:lnTo>
                  <a:pt x="21600" y="21600"/>
                </a:lnTo>
                <a:lnTo>
                  <a:pt x="21600" y="0"/>
                </a:lnTo>
                <a:lnTo>
                  <a:pt x="8131" y="0"/>
                </a:lnTo>
                <a:close/>
              </a:path>
            </a:pathLst>
          </a:custGeom>
          <a:noFill/>
          <a:ln>
            <a:noFill/>
          </a:ln>
        </p:spPr>
      </p:pic>
      <p:sp>
        <p:nvSpPr>
          <p:cNvPr id="99" name="Google Shape;99;p1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0" name="Google Shape;100;p1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1" name="Google Shape;101;p14"/>
          <p:cNvSpPr txBox="1">
            <a:spLocks noGrp="1"/>
          </p:cNvSpPr>
          <p:nvPr>
            <p:ph type="ctrTitle" idx="4294967295"/>
          </p:nvPr>
        </p:nvSpPr>
        <p:spPr>
          <a:xfrm>
            <a:off x="653640" y="1251416"/>
            <a:ext cx="4282200" cy="264066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MX" sz="4800" b="1" dirty="0">
                <a:solidFill>
                  <a:schemeClr val="accent3"/>
                </a:solidFill>
                <a:latin typeface="Fira Sans" panose="020B0503050000020004" pitchFamily="34" charset="0"/>
              </a:rPr>
              <a:t>EL RECHAZO DE ISRAEL NO ES DEFINITIVO: 11,1-10</a:t>
            </a:r>
            <a:endParaRPr lang="es-ES" sz="4800" b="1" dirty="0">
              <a:solidFill>
                <a:schemeClr val="accent3"/>
              </a:solidFill>
              <a:latin typeface="Fira Sans" panose="020B0503050000020004" pitchFamily="34" charset="0"/>
            </a:endParaRPr>
          </a:p>
        </p:txBody>
      </p:sp>
      <p:sp>
        <p:nvSpPr>
          <p:cNvPr id="103" name="Google Shape;10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692728" y="222394"/>
            <a:ext cx="7758544" cy="469871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b="1" dirty="0">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t>La caída de Israel, entonces, no es el fin de la carrera, sino una parte vital del plan de Dios que incluye la salvación tanto para los gentiles como para todo Israel. </a:t>
            </a: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102518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52474"/>
          </a:xfrm>
        </p:spPr>
        <p:txBody>
          <a:bodyPr/>
          <a:lstStyle/>
          <a:p>
            <a:r>
              <a:rPr lang="es-MX" b="1" dirty="0">
                <a:latin typeface="Fira Sans" panose="020B0503050000020004" pitchFamily="34" charset="0"/>
              </a:rPr>
              <a:t>Rom 11,12.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b="1" kern="100" dirty="0">
                <a:effectLst/>
                <a:latin typeface="Atkinson Hyperlegible" pitchFamily="2" charset="0"/>
                <a:ea typeface="Calibri" panose="020F0502020204030204" pitchFamily="34" charset="0"/>
                <a:cs typeface="Times New Roman" panose="02020603050405020304" pitchFamily="18" charset="0"/>
              </a:rPr>
              <a:t>Rom 11,12. </a:t>
            </a:r>
            <a:r>
              <a:rPr lang="es-ES" sz="1800" kern="100" dirty="0">
                <a:effectLst/>
                <a:latin typeface="Atkinson Hyperlegible" pitchFamily="2" charset="0"/>
                <a:ea typeface="Calibri" panose="020F0502020204030204" pitchFamily="34" charset="0"/>
                <a:cs typeface="Times New Roman" panose="02020603050405020304" pitchFamily="18" charset="0"/>
              </a:rPr>
              <a:t>Y si su caída ha sido una riqueza para el mundo, y su mengua ha supuesto una riqueza para los gentiles, ¡qué no será su plenitud!</a:t>
            </a:r>
          </a:p>
          <a:p>
            <a:pPr marL="76200" indent="0" algn="just">
              <a:lnSpc>
                <a:spcPct val="107000"/>
              </a:lnSpc>
              <a:spcAft>
                <a:spcPts val="800"/>
              </a:spcAft>
              <a:buNone/>
            </a:pPr>
            <a:endParaRPr lang="es-ES" sz="1800" kern="100" dirty="0">
              <a:effectLst/>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Tres cláusulas componen el v. 12:</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v. 12a Ahora bien, si su transgresión es riqueza para el mundo,</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v. 12b y su derrota es riqueza para los gentiles,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v. 12c ¿cuánto mayor será la riqueza producida por su plenitud?</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2185145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52474"/>
          </a:xfrm>
        </p:spPr>
        <p:txBody>
          <a:bodyPr/>
          <a:lstStyle/>
          <a:p>
            <a:r>
              <a:rPr lang="es-MX" b="1" dirty="0">
                <a:latin typeface="Fira Sans" panose="020B0503050000020004" pitchFamily="34" charset="0"/>
              </a:rPr>
              <a:t>Rom 11,12. </a:t>
            </a:r>
            <a:endParaRPr lang="es-CO" b="1" dirty="0">
              <a:latin typeface="Fira Sans" panose="020B0503050000020004" pitchFamily="34"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3074" name="Picture 2" descr="San Pablo Perú | Lectio Divina: Adán y Jesucristo">
            <a:extLst>
              <a:ext uri="{FF2B5EF4-FFF2-40B4-BE49-F238E27FC236}">
                <a16:creationId xmlns:a16="http://schemas.microsoft.com/office/drawing/2014/main" id="{A1153CB7-279F-41D6-BED1-240BACDD1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3655"/>
            <a:ext cx="3570792" cy="1936190"/>
          </a:xfrm>
          <a:prstGeom prst="rect">
            <a:avLst/>
          </a:prstGeom>
          <a:noFill/>
          <a:extLst>
            <a:ext uri="{909E8E84-426E-40DD-AFC4-6F175D3DCCD1}">
              <a14:hiddenFill xmlns:a14="http://schemas.microsoft.com/office/drawing/2010/main">
                <a:solidFill>
                  <a:srgbClr val="FFFFFF"/>
                </a:solidFill>
              </a14:hiddenFill>
            </a:ext>
          </a:extLst>
        </p:spPr>
      </p:pic>
      <p:sp>
        <p:nvSpPr>
          <p:cNvPr id="115" name="Google Shape;115;p16"/>
          <p:cNvSpPr txBox="1">
            <a:spLocks noGrp="1"/>
          </p:cNvSpPr>
          <p:nvPr>
            <p:ph type="body" idx="1"/>
          </p:nvPr>
        </p:nvSpPr>
        <p:spPr>
          <a:xfrm>
            <a:off x="3570792" y="1056096"/>
            <a:ext cx="4672664"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Esta estrategia retórica se asemeja a la de Rom 5, el único otro pasaje de la carta que utiliza el argumento de contraste “de menor a mayor”, “de bueno a excelente”. La conexión entre los dos pasajes es tanto retórica como sustantiva. En 5,1-11, Pablo contrasta las consecuencias presentes y futuras de la acción de Dios en Jesucristo. En 5,12-21, Pablo contrasta a Adán y a Cristo: uno desobedece y, por lo tanto, trae el pecado y la muerte al mundo, mientras que el otro obedece y trae no solo la gracia, sino también el derrocamiento del pecado y la muerte. </a:t>
            </a:r>
          </a:p>
        </p:txBody>
      </p:sp>
    </p:spTree>
    <p:extLst>
      <p:ext uri="{BB962C8B-B14F-4D97-AF65-F5344CB8AC3E}">
        <p14:creationId xmlns:p14="http://schemas.microsoft.com/office/powerpoint/2010/main" val="4036626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52474"/>
          </a:xfrm>
        </p:spPr>
        <p:txBody>
          <a:bodyPr/>
          <a:lstStyle/>
          <a:p>
            <a:r>
              <a:rPr lang="es-MX" b="1" dirty="0">
                <a:latin typeface="Fira Sans" panose="020B0503050000020004" pitchFamily="34" charset="0"/>
              </a:rPr>
              <a:t>Rom 11,12. </a:t>
            </a:r>
            <a:endParaRPr lang="es-CO" b="1" dirty="0">
              <a:latin typeface="Fira Sans" panose="020B0503050000020004" pitchFamily="34"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115" name="Google Shape;115;p16"/>
          <p:cNvSpPr txBox="1">
            <a:spLocks noGrp="1"/>
          </p:cNvSpPr>
          <p:nvPr>
            <p:ph type="body" idx="1"/>
          </p:nvPr>
        </p:nvSpPr>
        <p:spPr>
          <a:xfrm>
            <a:off x="779100" y="1056096"/>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Esa misma noción de la intervención excesiva de Dios está presente en 11,11-24: el estado actual del «resto» no es simplemente una oportunidad para la liberación de los gentiles, sino que contrasta con su futura «plenitud» y la capacidad de Dios para incluir tanto a judíos como a gentiles. Ya sea que el presente se describa positivamente como paz con Dios (5,1) o el reinado de la gracia (5,20)</a:t>
            </a:r>
          </a:p>
        </p:txBody>
      </p:sp>
    </p:spTree>
    <p:extLst>
      <p:ext uri="{BB962C8B-B14F-4D97-AF65-F5344CB8AC3E}">
        <p14:creationId xmlns:p14="http://schemas.microsoft.com/office/powerpoint/2010/main" val="2038597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52474"/>
          </a:xfrm>
        </p:spPr>
        <p:txBody>
          <a:bodyPr/>
          <a:lstStyle/>
          <a:p>
            <a:r>
              <a:rPr lang="es-MX" b="1" dirty="0">
                <a:latin typeface="Fira Sans" panose="020B0503050000020004" pitchFamily="34" charset="0"/>
              </a:rPr>
              <a:t>Cita del Sal 68</a:t>
            </a:r>
            <a:endParaRPr lang="es-CO" b="1" dirty="0">
              <a:latin typeface="Fira Sans" panose="020B0503050000020004" pitchFamily="34"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115" name="Google Shape;115;p16"/>
          <p:cNvSpPr txBox="1">
            <a:spLocks noGrp="1"/>
          </p:cNvSpPr>
          <p:nvPr>
            <p:ph type="body" idx="1"/>
          </p:nvPr>
        </p:nvSpPr>
        <p:spPr>
          <a:xfrm>
            <a:off x="779100" y="1056096"/>
            <a:ext cx="6962100" cy="3625478"/>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Las imágenes físicas de los vv. 8-10 —ojos cerrados, oídos sordos y espaldas encorvadas— producen las consecuencias de los vv. 11-12. Al menos para Pablo, aquellos con problemas de visión, audición y postura son más propensos a dar pasos en falso y a caerse.</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Israel corre una carrera que no puede ganar, mientras que los gentiles ganan una carrera en la que ni siquiera participan. Sin embargo, en ninguno de los dos casos existe una competencia real entre Israel (o «el resto» de Israel) y los gentiles. </a:t>
            </a:r>
            <a:endParaRPr lang="es-ES" sz="1800" kern="100" dirty="0">
              <a:latin typeface="Atkinson Hyperlegible" pitchFamily="2"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 carrera resulta ser para beneficio mutuo más que para la victoria competitiva.</a:t>
            </a:r>
          </a:p>
        </p:txBody>
      </p:sp>
    </p:spTree>
    <p:extLst>
      <p:ext uri="{BB962C8B-B14F-4D97-AF65-F5344CB8AC3E}">
        <p14:creationId xmlns:p14="http://schemas.microsoft.com/office/powerpoint/2010/main" val="347430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ES" b="1" dirty="0">
                <a:latin typeface="Fira Sans" panose="020B0503050000020004" pitchFamily="34" charset="0"/>
              </a:rPr>
              <a:t>Referencia directa a los gentiles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4063064" cy="3625478"/>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b="1" kern="100" dirty="0">
                <a:latin typeface="Atkinson Hyperlegible" pitchFamily="2" charset="0"/>
                <a:ea typeface="Calibri" panose="020F0502020204030204" pitchFamily="34" charset="0"/>
                <a:cs typeface="Times New Roman" panose="02020603050405020304" pitchFamily="18" charset="0"/>
              </a:rPr>
              <a:t>Rom 11,13. </a:t>
            </a:r>
            <a:r>
              <a:rPr lang="es-ES" sz="1800" kern="100" dirty="0">
                <a:latin typeface="Atkinson Hyperlegible" pitchFamily="2" charset="0"/>
                <a:ea typeface="Calibri" panose="020F0502020204030204" pitchFamily="34" charset="0"/>
                <a:cs typeface="Times New Roman" panose="02020603050405020304" pitchFamily="18" charset="0"/>
              </a:rPr>
              <a:t>Pero voy a decirles algo a ustedes, los gentiles: Yo estoy orgulloso de mi ministerio como verdadero apóstol de los gentiles,</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Las numerosas preguntas que plantean los versículos 11-12 deben esperar, ya que Pablo se dirige a «ustedes, gentiles». Tras una serie de preguntas introducidas con «yo digo» o «decimos», esta referencia directa a «ustedes, gentiles» resulta asombroso.</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pic>
        <p:nvPicPr>
          <p:cNvPr id="4098" name="Picture 2" descr="A quién evangelizaba san Pablo? | Blog de Vida Nueva">
            <a:extLst>
              <a:ext uri="{FF2B5EF4-FFF2-40B4-BE49-F238E27FC236}">
                <a16:creationId xmlns:a16="http://schemas.microsoft.com/office/drawing/2014/main" id="{5DC7D5E3-521D-4F39-964E-499626060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91" y="1530207"/>
            <a:ext cx="4196824" cy="233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640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Dentro de esta lógica del exceso, el comienzo del v. 13 («Les hablo a ustedes, gentiles») llama la atención del lector. </a:t>
            </a:r>
            <a:endParaRPr lang="es-CO"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3574056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Ahora se pone de manifiesto que Pablo también tiene en el punto de mira la arrogancia de los gentiles, que se manifiesta en la presunción de conocer la intención de Dios para «el resto» de Israel. El argumento que Pablo expone aquí no se refiere simplemente a la desobediencia de Israel, ni siquiera a la relación de Dios con Israel, sino también a la arrogancia de los gentiles.</a:t>
            </a:r>
            <a:endParaRPr lang="es-CO"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1829591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ES" b="1" dirty="0">
                <a:latin typeface="Fira Sans" panose="020B0503050000020004" pitchFamily="34" charset="0"/>
              </a:rPr>
              <a:t>Referencia directa a los gentiles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La segunda </a:t>
            </a:r>
            <a:r>
              <a:rPr lang="es-ES" sz="1800" b="1" kern="100" dirty="0">
                <a:latin typeface="Atkinson Hyperlegible" pitchFamily="2" charset="0"/>
                <a:ea typeface="Calibri" panose="020F0502020204030204" pitchFamily="34" charset="0"/>
                <a:cs typeface="Times New Roman" panose="02020603050405020304" pitchFamily="18" charset="0"/>
              </a:rPr>
              <a:t>mitad del v. 13b </a:t>
            </a:r>
            <a:r>
              <a:rPr lang="es-ES" sz="1800" kern="100" dirty="0">
                <a:latin typeface="Atkinson Hyperlegible" pitchFamily="2" charset="0"/>
                <a:ea typeface="Calibri" panose="020F0502020204030204" pitchFamily="34" charset="0"/>
                <a:cs typeface="Times New Roman" panose="02020603050405020304" pitchFamily="18" charset="0"/>
              </a:rPr>
              <a:t>también es inusual por su apelación al carácter del ministerio de Pablo. La declaración toma una forma enfática con «Yo soy» (</a:t>
            </a:r>
            <a:r>
              <a:rPr lang="es-ES" sz="1800" b="1" i="1" kern="100" dirty="0" err="1">
                <a:latin typeface="Atkinson Hyperlegible" pitchFamily="2" charset="0"/>
                <a:ea typeface="Calibri" panose="020F0502020204030204" pitchFamily="34" charset="0"/>
                <a:cs typeface="Times New Roman" panose="02020603050405020304" pitchFamily="18" charset="0"/>
              </a:rPr>
              <a:t>eimi</a:t>
            </a:r>
            <a:r>
              <a:rPr lang="es-ES" sz="1800" b="1" i="1" kern="100" dirty="0">
                <a:latin typeface="Atkinson Hyperlegible" pitchFamily="2" charset="0"/>
                <a:ea typeface="Calibri" panose="020F0502020204030204" pitchFamily="34" charset="0"/>
                <a:cs typeface="Times New Roman" panose="02020603050405020304" pitchFamily="18" charset="0"/>
              </a:rPr>
              <a:t>    </a:t>
            </a:r>
            <a:r>
              <a:rPr lang="es-ES" sz="1800" b="1" i="1" kern="100" dirty="0" err="1">
                <a:latin typeface="Atkinson Hyperlegible" pitchFamily="2" charset="0"/>
                <a:ea typeface="Calibri" panose="020F0502020204030204" pitchFamily="34" charset="0"/>
                <a:cs typeface="Times New Roman" panose="02020603050405020304" pitchFamily="18" charset="0"/>
              </a:rPr>
              <a:t>egō</a:t>
            </a:r>
            <a:r>
              <a:rPr lang="es-ES" sz="1800" kern="100" dirty="0">
                <a:latin typeface="Atkinson Hyperlegible" pitchFamily="2" charset="0"/>
                <a:ea typeface="Calibri" panose="020F0502020204030204" pitchFamily="34" charset="0"/>
                <a:cs typeface="Times New Roman" panose="02020603050405020304" pitchFamily="18" charset="0"/>
              </a:rPr>
              <a:t>).</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Cuando se refiere en otros lugares a su trabajo misionero entre los gentiles, como en 1Tes 2,16 y </a:t>
            </a:r>
            <a:r>
              <a:rPr lang="es-ES" sz="1800" kern="100" dirty="0" err="1">
                <a:effectLst/>
                <a:latin typeface="Atkinson Hyperlegible" pitchFamily="2" charset="0"/>
                <a:ea typeface="Calibri" panose="020F0502020204030204" pitchFamily="34" charset="0"/>
                <a:cs typeface="Times New Roman" panose="02020603050405020304" pitchFamily="18" charset="0"/>
              </a:rPr>
              <a:t>Gál</a:t>
            </a:r>
            <a:r>
              <a:rPr lang="es-ES" sz="1800" kern="100" dirty="0">
                <a:effectLst/>
                <a:latin typeface="Atkinson Hyperlegible" pitchFamily="2" charset="0"/>
                <a:ea typeface="Calibri" panose="020F0502020204030204" pitchFamily="34" charset="0"/>
                <a:cs typeface="Times New Roman" panose="02020603050405020304" pitchFamily="18" charset="0"/>
              </a:rPr>
              <a:t> 2,7-14, lo hace a la defensiva. Aquí, sin embargo, la preocupación no es la resistencia judía a la misión gentil, sino </a:t>
            </a:r>
            <a:r>
              <a:rPr lang="es-ES" sz="1800" b="1" kern="100" dirty="0">
                <a:effectLst/>
                <a:latin typeface="Atkinson Hyperlegible" pitchFamily="2" charset="0"/>
                <a:ea typeface="Calibri" panose="020F0502020204030204" pitchFamily="34" charset="0"/>
                <a:cs typeface="Times New Roman" panose="02020603050405020304" pitchFamily="18" charset="0"/>
              </a:rPr>
              <a:t>el malentendido gentil </a:t>
            </a:r>
            <a:r>
              <a:rPr lang="es-ES" sz="1800" kern="100" dirty="0">
                <a:effectLst/>
                <a:latin typeface="Atkinson Hyperlegible" pitchFamily="2" charset="0"/>
                <a:ea typeface="Calibri" panose="020F0502020204030204" pitchFamily="34" charset="0"/>
                <a:cs typeface="Times New Roman" panose="02020603050405020304" pitchFamily="18" charset="0"/>
              </a:rPr>
              <a:t>sobre el futuro de Israel.</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80145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ES" b="1" dirty="0">
                <a:latin typeface="Fira Sans" panose="020B0503050000020004" pitchFamily="34" charset="0"/>
              </a:rPr>
              <a:t>Referencia directa a los gentiles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La frase “apóstol de los gentiles” introduce la cláusula principal: “Glorifico mi servicio.” Al inicio de la carta, Pablo relaciona la cautividad humana al pecado con la falla humana de glorificar a Dios (1,21), </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538518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779100" y="1014869"/>
            <a:ext cx="5040600" cy="632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CO" b="1" dirty="0">
                <a:latin typeface="Fira Sans" panose="020B0503050000020004" pitchFamily="34" charset="0"/>
              </a:rPr>
              <a:t>Para hoy consideramos:</a:t>
            </a:r>
            <a:endParaRPr b="1" dirty="0">
              <a:latin typeface="Fira Sans" panose="020B0503050000020004" pitchFamily="34" charset="0"/>
            </a:endParaRPr>
          </a:p>
        </p:txBody>
      </p:sp>
      <p:sp>
        <p:nvSpPr>
          <p:cNvPr id="109" name="Google Shape;109;p15"/>
          <p:cNvSpPr txBox="1">
            <a:spLocks noGrp="1"/>
          </p:cNvSpPr>
          <p:nvPr>
            <p:ph type="subTitle" idx="1"/>
          </p:nvPr>
        </p:nvSpPr>
        <p:spPr>
          <a:xfrm>
            <a:off x="779100" y="1773382"/>
            <a:ext cx="5815664" cy="2355249"/>
          </a:xfrm>
          <a:prstGeom prst="rect">
            <a:avLst/>
          </a:prstGeom>
        </p:spPr>
        <p:txBody>
          <a:bodyPr spcFirstLastPara="1" wrap="square" lIns="0" tIns="0" rIns="0" bIns="0" anchor="t" anchorCtr="0">
            <a:noAutofit/>
          </a:bodyPr>
          <a:lstStyle/>
          <a:p>
            <a:pPr lvl="0" indent="-457200" algn="l" rtl="0">
              <a:spcBef>
                <a:spcPts val="0"/>
              </a:spcBef>
              <a:spcAft>
                <a:spcPts val="800"/>
              </a:spcAft>
              <a:buFont typeface="+mj-lt"/>
              <a:buAutoNum type="arabicPeriod"/>
            </a:pPr>
            <a:r>
              <a:rPr lang="es-ES" sz="2000" dirty="0">
                <a:latin typeface="Atkinson Hyperlegible" pitchFamily="2" charset="0"/>
              </a:rPr>
              <a:t>El hilo del argumento paulino en Rom 11</a:t>
            </a:r>
          </a:p>
          <a:p>
            <a:pPr lvl="0" indent="-457200" algn="l" rtl="0">
              <a:spcBef>
                <a:spcPts val="0"/>
              </a:spcBef>
              <a:spcAft>
                <a:spcPts val="800"/>
              </a:spcAft>
              <a:buFont typeface="+mj-lt"/>
              <a:buAutoNum type="arabicPeriod"/>
            </a:pPr>
            <a:r>
              <a:rPr lang="es-ES" sz="2000" dirty="0">
                <a:latin typeface="Atkinson Hyperlegible" pitchFamily="2" charset="0"/>
              </a:rPr>
              <a:t>La división de Israel por parte de Dios: Resumen de Rom 11,1-10</a:t>
            </a:r>
          </a:p>
          <a:p>
            <a:pPr lvl="0" indent="-457200" algn="l" rtl="0">
              <a:spcBef>
                <a:spcPts val="0"/>
              </a:spcBef>
              <a:spcAft>
                <a:spcPts val="800"/>
              </a:spcAft>
              <a:buFont typeface="+mj-lt"/>
              <a:buAutoNum type="arabicPeriod"/>
            </a:pPr>
            <a:r>
              <a:rPr lang="es-ES" sz="2000" dirty="0">
                <a:latin typeface="Atkinson Hyperlegible" pitchFamily="2" charset="0"/>
              </a:rPr>
              <a:t>Estructura literaria de Rom 11,11-24</a:t>
            </a:r>
          </a:p>
          <a:p>
            <a:pPr lvl="0" indent="-457200" algn="l" rtl="0">
              <a:spcBef>
                <a:spcPts val="0"/>
              </a:spcBef>
              <a:spcAft>
                <a:spcPts val="800"/>
              </a:spcAft>
              <a:buFont typeface="+mj-lt"/>
              <a:buAutoNum type="arabicPeriod"/>
            </a:pPr>
            <a:r>
              <a:rPr lang="es-ES" sz="2000" dirty="0">
                <a:latin typeface="Atkinson Hyperlegible" pitchFamily="2" charset="0"/>
              </a:rPr>
              <a:t>Sentido original de Rom 11,11-16</a:t>
            </a:r>
          </a:p>
          <a:p>
            <a:pPr lvl="0" indent="-457200" algn="l" rtl="0">
              <a:spcBef>
                <a:spcPts val="0"/>
              </a:spcBef>
              <a:spcAft>
                <a:spcPts val="800"/>
              </a:spcAft>
              <a:buFont typeface="+mj-lt"/>
              <a:buAutoNum type="arabicPeriod"/>
            </a:pPr>
            <a:r>
              <a:rPr lang="es-ES" sz="2000" dirty="0">
                <a:latin typeface="Atkinson Hyperlegible" pitchFamily="2" charset="0"/>
              </a:rPr>
              <a:t>La metáfora del olivo como clave hermenéutica</a:t>
            </a:r>
          </a:p>
          <a:p>
            <a:pPr marL="0" lvl="0" indent="0" algn="l" rtl="0">
              <a:spcBef>
                <a:spcPts val="0"/>
              </a:spcBef>
              <a:spcAft>
                <a:spcPts val="800"/>
              </a:spcAft>
              <a:buNone/>
            </a:pPr>
            <a:endParaRPr lang="es-ES" dirty="0">
              <a:latin typeface="Fira Sans" panose="020B05030500000200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ES" b="1" dirty="0">
                <a:latin typeface="Fira Sans" panose="020B0503050000020004" pitchFamily="34" charset="0"/>
              </a:rPr>
              <a:t>Rom 11,13-14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b="1" kern="100" dirty="0">
                <a:latin typeface="Atkinson Hyperlegible" pitchFamily="2" charset="0"/>
                <a:ea typeface="Calibri" panose="020F0502020204030204" pitchFamily="34" charset="0"/>
                <a:cs typeface="Times New Roman" panose="02020603050405020304" pitchFamily="18" charset="0"/>
              </a:rPr>
              <a:t>Rom 11,13-14 </a:t>
            </a:r>
            <a:r>
              <a:rPr lang="es-ES" sz="1800" kern="100" dirty="0">
                <a:latin typeface="Atkinson Hyperlegible" pitchFamily="2" charset="0"/>
                <a:ea typeface="Calibri" panose="020F0502020204030204" pitchFamily="34" charset="0"/>
                <a:cs typeface="Times New Roman" panose="02020603050405020304" pitchFamily="18" charset="0"/>
              </a:rPr>
              <a:t>Pero voy a decirles algo a ustedes, los gentiles: Yo estoy orgulloso de mi ministerio como verdadero apóstol de los gentiles, 14 pero lo llevo a cabo con la esperanza de despertar celos en los de mi raza y salvar a alguno de ellos.</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El apostolado a los gentiles no es únicamente para los gentiles. Cualquier comprensión exclusivista del trabajo misionero de Pablo choca con el v. 14: “si de alguna manera pudiera provocar mi carne y tal vez salvar a algunos de ellos.” Aunque la obra de Pablo es entre los gentiles, su esperanza es contribuir a la salvación del “resto” de Israel.</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1088905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“Algunos” refleja una expectativa modesta de su propio apostolado, no una expectativa modesta para la salvación del “resto” de Israel, como se evidencia en los versículos que siguen (por no mencionar 11,26. 32). </a:t>
            </a:r>
            <a:endParaRPr lang="es-CO"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3655726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Rom 11,15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b="1" kern="100" dirty="0">
                <a:latin typeface="Atkinson Hyperlegible" pitchFamily="2" charset="0"/>
                <a:ea typeface="Calibri" panose="020F0502020204030204" pitchFamily="34" charset="0"/>
                <a:cs typeface="Times New Roman" panose="02020603050405020304" pitchFamily="18" charset="0"/>
              </a:rPr>
              <a:t>Rom 11,15 </a:t>
            </a:r>
            <a:r>
              <a:rPr lang="es-ES" sz="1800" kern="100" dirty="0">
                <a:latin typeface="Atkinson Hyperlegible" pitchFamily="2" charset="0"/>
                <a:ea typeface="Calibri" panose="020F0502020204030204" pitchFamily="34" charset="0"/>
                <a:cs typeface="Times New Roman" panose="02020603050405020304" pitchFamily="18" charset="0"/>
              </a:rPr>
              <a:t>Porque, si su rechazo ha supuesto la reconciliación del mundo, ¿qué será su readmisión, sino una resurrección de entre los muertos?</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El v. 15 continúa el contraste de menor a mayor introducido en el v. 12:</a:t>
            </a:r>
          </a:p>
          <a:p>
            <a:pPr marL="76200" indent="0" algn="just">
              <a:lnSpc>
                <a:spcPct val="107000"/>
              </a:lnSpc>
              <a:spcAft>
                <a:spcPts val="800"/>
              </a:spcAft>
              <a:buNone/>
            </a:pPr>
            <a:endParaRPr lang="es-ES" sz="1800" kern="100" dirty="0">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endParaRPr lang="es-ES"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graphicFrame>
        <p:nvGraphicFramePr>
          <p:cNvPr id="4" name="Tabla 4">
            <a:extLst>
              <a:ext uri="{FF2B5EF4-FFF2-40B4-BE49-F238E27FC236}">
                <a16:creationId xmlns:a16="http://schemas.microsoft.com/office/drawing/2014/main" id="{38892F16-59E0-4724-BABD-9F4195BE4AAF}"/>
              </a:ext>
            </a:extLst>
          </p:cNvPr>
          <p:cNvGraphicFramePr>
            <a:graphicFrameLocks noGrp="1"/>
          </p:cNvGraphicFramePr>
          <p:nvPr>
            <p:extLst>
              <p:ext uri="{D42A27DB-BD31-4B8C-83A1-F6EECF244321}">
                <p14:modId xmlns:p14="http://schemas.microsoft.com/office/powerpoint/2010/main" val="214815136"/>
              </p:ext>
            </p:extLst>
          </p:nvPr>
        </p:nvGraphicFramePr>
        <p:xfrm>
          <a:off x="1212150" y="3804380"/>
          <a:ext cx="6096000" cy="741680"/>
        </p:xfrm>
        <a:graphic>
          <a:graphicData uri="http://schemas.openxmlformats.org/drawingml/2006/table">
            <a:tbl>
              <a:tblPr firstRow="1" bandRow="1">
                <a:tableStyleId>{9800860D-6354-4378-A09D-8DFCC888E2C9}</a:tableStyleId>
              </a:tblPr>
              <a:tblGrid>
                <a:gridCol w="3048000">
                  <a:extLst>
                    <a:ext uri="{9D8B030D-6E8A-4147-A177-3AD203B41FA5}">
                      <a16:colId xmlns:a16="http://schemas.microsoft.com/office/drawing/2014/main" val="3537378838"/>
                    </a:ext>
                  </a:extLst>
                </a:gridCol>
                <a:gridCol w="3048000">
                  <a:extLst>
                    <a:ext uri="{9D8B030D-6E8A-4147-A177-3AD203B41FA5}">
                      <a16:colId xmlns:a16="http://schemas.microsoft.com/office/drawing/2014/main" val="336882602"/>
                    </a:ext>
                  </a:extLst>
                </a:gridCol>
              </a:tblGrid>
              <a:tr h="370840">
                <a:tc>
                  <a:txBody>
                    <a:bodyPr/>
                    <a:lstStyle/>
                    <a:p>
                      <a:r>
                        <a:rPr lang="es-CO" b="1" dirty="0">
                          <a:latin typeface="Atkinson Hyperlegible" pitchFamily="2" charset="0"/>
                        </a:rPr>
                        <a:t>Su rechazo.</a:t>
                      </a:r>
                    </a:p>
                  </a:txBody>
                  <a:tcPr/>
                </a:tc>
                <a:tc>
                  <a:txBody>
                    <a:bodyPr/>
                    <a:lstStyle/>
                    <a:p>
                      <a:r>
                        <a:rPr lang="es-CO" b="1" dirty="0">
                          <a:latin typeface="Atkinson Hyperlegible" pitchFamily="2" charset="0"/>
                        </a:rPr>
                        <a:t>reconciliación del mundo</a:t>
                      </a:r>
                    </a:p>
                  </a:txBody>
                  <a:tcPr/>
                </a:tc>
                <a:extLst>
                  <a:ext uri="{0D108BD9-81ED-4DB2-BD59-A6C34878D82A}">
                    <a16:rowId xmlns:a16="http://schemas.microsoft.com/office/drawing/2014/main" val="538142662"/>
                  </a:ext>
                </a:extLst>
              </a:tr>
              <a:tr h="370840">
                <a:tc>
                  <a:txBody>
                    <a:bodyPr/>
                    <a:lstStyle/>
                    <a:p>
                      <a:r>
                        <a:rPr lang="es-CO" b="1" dirty="0">
                          <a:latin typeface="Atkinson Hyperlegible" pitchFamily="2" charset="0"/>
                        </a:rPr>
                        <a:t>Su readmisión </a:t>
                      </a:r>
                    </a:p>
                  </a:txBody>
                  <a:tcPr/>
                </a:tc>
                <a:tc>
                  <a:txBody>
                    <a:bodyPr/>
                    <a:lstStyle/>
                    <a:p>
                      <a:r>
                        <a:rPr lang="es-ES" b="1" dirty="0">
                          <a:latin typeface="Atkinson Hyperlegible" pitchFamily="2" charset="0"/>
                        </a:rPr>
                        <a:t>resurrección de entre los muertos</a:t>
                      </a:r>
                      <a:endParaRPr lang="es-CO" b="1" dirty="0">
                        <a:latin typeface="Atkinson Hyperlegible" pitchFamily="2" charset="0"/>
                      </a:endParaRPr>
                    </a:p>
                  </a:txBody>
                  <a:tcPr/>
                </a:tc>
                <a:extLst>
                  <a:ext uri="{0D108BD9-81ED-4DB2-BD59-A6C34878D82A}">
                    <a16:rowId xmlns:a16="http://schemas.microsoft.com/office/drawing/2014/main" val="1560396545"/>
                  </a:ext>
                </a:extLst>
              </a:tr>
            </a:tbl>
          </a:graphicData>
        </a:graphic>
      </p:graphicFrame>
      <p:sp>
        <p:nvSpPr>
          <p:cNvPr id="5" name="Flecha: a la derecha 4">
            <a:extLst>
              <a:ext uri="{FF2B5EF4-FFF2-40B4-BE49-F238E27FC236}">
                <a16:creationId xmlns:a16="http://schemas.microsoft.com/office/drawing/2014/main" id="{AEA1DF38-03E1-4278-B7AB-D0E672EB4F0A}"/>
              </a:ext>
            </a:extLst>
          </p:cNvPr>
          <p:cNvSpPr/>
          <p:nvPr/>
        </p:nvSpPr>
        <p:spPr>
          <a:xfrm>
            <a:off x="1191491" y="3297382"/>
            <a:ext cx="2992582" cy="4641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lecha: hacia la izquierda 5">
            <a:extLst>
              <a:ext uri="{FF2B5EF4-FFF2-40B4-BE49-F238E27FC236}">
                <a16:creationId xmlns:a16="http://schemas.microsoft.com/office/drawing/2014/main" id="{6D8ECF1A-3C79-4909-9276-B0B03B206964}"/>
              </a:ext>
            </a:extLst>
          </p:cNvPr>
          <p:cNvSpPr/>
          <p:nvPr/>
        </p:nvSpPr>
        <p:spPr>
          <a:xfrm>
            <a:off x="4315568" y="3297382"/>
            <a:ext cx="2992582" cy="4641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86007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Rom 11,15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b="1" kern="100" dirty="0">
                <a:latin typeface="Atkinson Hyperlegible" pitchFamily="2" charset="0"/>
                <a:ea typeface="Calibri" panose="020F0502020204030204" pitchFamily="34" charset="0"/>
                <a:cs typeface="Times New Roman" panose="02020603050405020304" pitchFamily="18" charset="0"/>
              </a:rPr>
              <a:t>Rom 11,15 </a:t>
            </a:r>
            <a:r>
              <a:rPr lang="es-ES" sz="1800" kern="100" dirty="0">
                <a:latin typeface="Atkinson Hyperlegible" pitchFamily="2" charset="0"/>
                <a:ea typeface="Calibri" panose="020F0502020204030204" pitchFamily="34" charset="0"/>
                <a:cs typeface="Times New Roman" panose="02020603050405020304" pitchFamily="18" charset="0"/>
              </a:rPr>
              <a:t>Porque, si su rechazo ha supuesto la reconciliación del mundo, ¿qué será su readmisión, sino una resurrección de entre los muertos?</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El resto de este versículo se encuentra profundamente dentro de la interpretación que Pablo hace del evangelio, especialmente en Romanos. “Reconciliación” recuerda a 5,10, que caracteriza la obra de la muerte de Cristo como la que reconcilia a los enemigos de Dios (“nosotros”) con Dios (y ver 2Cor 5,18–20). “Acogida” anticipa el resumen de Pablo en Rom 15,7 sobre la naturaleza de la propia diaconía de Cristo: “Cristo los acogió para la gloria de Dios.”</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2357038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La comparación entre el rechazo presente y la bienvenida futura culmina en la frase “vida de entre los muertos”. La frase resume hábilmente las consecuencias de la resurrección de Cristo para los creyentes (véanse las expresiones repetidas en 5,21; 6,4. 22–23; 8,6), </a:t>
            </a:r>
            <a:endParaRPr lang="es-CO"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1501162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Pablo está revelando su expectativa de que Dios no abandonará “el resto” de Israel, pero también revela que aprende sobre el futuro escatológico de Israel a partir de los acontecimientos del evangelio. Lo que se anticipa con “vida de entre los muertos” solo sería posible por virtud del milagro, no por virtud de la creencia humana. </a:t>
            </a:r>
            <a:endParaRPr lang="es-CO"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3057268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La primera porción (primicia)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latin typeface="Atkinson Hyperlegible" pitchFamily="2" charset="0"/>
                <a:ea typeface="Calibri" panose="020F0502020204030204" pitchFamily="34" charset="0"/>
                <a:cs typeface="Times New Roman" panose="02020603050405020304" pitchFamily="18" charset="0"/>
              </a:rPr>
              <a:t>“el resto” de Israel finalmente no se separará del remanente:</a:t>
            </a:r>
          </a:p>
          <a:p>
            <a:pPr marL="76200" indent="0" algn="just">
              <a:lnSpc>
                <a:spcPct val="107000"/>
              </a:lnSpc>
              <a:spcAft>
                <a:spcPts val="800"/>
              </a:spcAft>
              <a:buNone/>
            </a:pPr>
            <a:endParaRPr lang="es-MX" sz="1800" kern="100" dirty="0">
              <a:latin typeface="Atkinson Hyperlegible" pitchFamily="2" charset="0"/>
              <a:ea typeface="Calibri" panose="020F0502020204030204" pitchFamily="34" charset="0"/>
              <a:cs typeface="Times New Roman" panose="02020603050405020304" pitchFamily="18" charset="0"/>
            </a:endParaRPr>
          </a:p>
          <a:p>
            <a:pPr marL="533400" lvl="1" indent="0" algn="just">
              <a:lnSpc>
                <a:spcPct val="107000"/>
              </a:lnSpc>
              <a:spcAft>
                <a:spcPts val="800"/>
              </a:spcAft>
              <a:buNone/>
            </a:pPr>
            <a:r>
              <a:rPr lang="es-MX" sz="1800" b="1" kern="100" dirty="0">
                <a:latin typeface="Atkinson Hyperlegible" pitchFamily="2" charset="0"/>
                <a:ea typeface="Calibri" panose="020F0502020204030204" pitchFamily="34" charset="0"/>
                <a:cs typeface="Times New Roman" panose="02020603050405020304" pitchFamily="18" charset="0"/>
              </a:rPr>
              <a:t>Rom 11,16. </a:t>
            </a:r>
            <a:r>
              <a:rPr lang="es-MX" sz="1800" kern="100" dirty="0">
                <a:latin typeface="Atkinson Hyperlegible" pitchFamily="2" charset="0"/>
                <a:ea typeface="Calibri" panose="020F0502020204030204" pitchFamily="34" charset="0"/>
                <a:cs typeface="Times New Roman" panose="02020603050405020304" pitchFamily="18" charset="0"/>
              </a:rPr>
              <a:t>Si las primicias son santas, también la masa; y si la raíz es santa, también las ramas.</a:t>
            </a:r>
          </a:p>
          <a:p>
            <a:pPr marL="76200" indent="0" algn="just">
              <a:lnSpc>
                <a:spcPct val="107000"/>
              </a:lnSpc>
              <a:spcAft>
                <a:spcPts val="800"/>
              </a:spcAft>
              <a:buNone/>
            </a:pPr>
            <a:endParaRPr lang="es-MX" sz="1800" kern="100" dirty="0">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MX" sz="1800" kern="100" dirty="0">
                <a:latin typeface="Atkinson Hyperlegible" pitchFamily="2" charset="0"/>
                <a:ea typeface="Calibri" panose="020F0502020204030204" pitchFamily="34" charset="0"/>
                <a:cs typeface="Times New Roman" panose="02020603050405020304" pitchFamily="18" charset="0"/>
              </a:rPr>
              <a:t>El v. 16 conecta estas afirmaciones sobre la captura extravagante del evangelio del “resto” con la advertencia más explícita a los creyentes gentiles en los vv. 17–24.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888446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La primera porción (primicia)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3606800" cy="3625478"/>
          </a:xfrm>
          <a:prstGeom prst="rect">
            <a:avLst/>
          </a:prstGeom>
        </p:spPr>
        <p:txBody>
          <a:bodyPr spcFirstLastPara="1" wrap="square" lIns="0" tIns="0" rIns="0" bIns="0" anchor="ctr" anchorCtr="0">
            <a:noAutofit/>
          </a:bodyPr>
          <a:lstStyle/>
          <a:p>
            <a:pPr marL="76200" indent="0">
              <a:lnSpc>
                <a:spcPct val="107000"/>
              </a:lnSpc>
              <a:spcAft>
                <a:spcPts val="800"/>
              </a:spcAft>
              <a:buNone/>
            </a:pPr>
            <a:r>
              <a:rPr lang="es-MX" sz="1800" kern="100" dirty="0">
                <a:latin typeface="Atkinson Hyperlegible" pitchFamily="2" charset="0"/>
                <a:ea typeface="Calibri" panose="020F0502020204030204" pitchFamily="34" charset="0"/>
                <a:cs typeface="Times New Roman" panose="02020603050405020304" pitchFamily="18" charset="0"/>
              </a:rPr>
              <a:t>Es habitual relacionar esta </a:t>
            </a:r>
            <a:r>
              <a:rPr lang="es-MX" sz="1800" b="1" kern="100" dirty="0">
                <a:latin typeface="Atkinson Hyperlegible" pitchFamily="2" charset="0"/>
                <a:ea typeface="Calibri" panose="020F0502020204030204" pitchFamily="34" charset="0"/>
                <a:cs typeface="Times New Roman" panose="02020603050405020304" pitchFamily="18" charset="0"/>
              </a:rPr>
              <a:t>analogía con la primera ofrenda </a:t>
            </a:r>
            <a:r>
              <a:rPr lang="es-MX" sz="1800" kern="100" dirty="0">
                <a:latin typeface="Atkinson Hyperlegible" pitchFamily="2" charset="0"/>
                <a:ea typeface="Calibri" panose="020F0502020204030204" pitchFamily="34" charset="0"/>
                <a:cs typeface="Times New Roman" panose="02020603050405020304" pitchFamily="18" charset="0"/>
              </a:rPr>
              <a:t>mencionada en Números 15,17-21, pero la redacción de Pablo no coincide con ese escenario. El “primogénito” o la primera porción de un pan consagrada a los sacerdotes es santa, pero esa primera porción no hace que el resto del pan sea santo (véase también Lev 23,20; Ez 44,30).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pic>
        <p:nvPicPr>
          <p:cNvPr id="1028" name="Picture 4">
            <a:extLst>
              <a:ext uri="{FF2B5EF4-FFF2-40B4-BE49-F238E27FC236}">
                <a16:creationId xmlns:a16="http://schemas.microsoft.com/office/drawing/2014/main" id="{9480592A-9B1E-4EB2-6F76-F59902488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34846"/>
            <a:ext cx="3606800" cy="240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31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MX"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El argumento de Pablo parece estar más alineado con su lógica en 1Cor 5,6, que cualquiera sea la cantidad que pertenece a una porción de masa pertenece a toda ella, y todo lo que se dice de la raíz de un árbol se dice de todo él. </a:t>
            </a:r>
          </a:p>
          <a:p>
            <a:pPr marL="0" indent="0" algn="ctr">
              <a:lnSpc>
                <a:spcPct val="107000"/>
              </a:lnSpc>
              <a:spcAft>
                <a:spcPts val="800"/>
              </a:spcAft>
            </a:pPr>
            <a:r>
              <a:rPr lang="es-MX"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Estas afirmaciones sirven para enfatizar la promesa implícita de los vv. 12 y 15, a saber, que “el resto” de Israel finalmente no estará separado del remanente (el primogénito, como en Rom 16,5; 1Cor 16,15). El estado presente dividido de Israel no predice ni controla el futuro.</a:t>
            </a:r>
            <a:endParaRPr lang="es-CO"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3644886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5"/>
            </a:gs>
          </a:gsLst>
          <a:lin ang="5400700" scaled="0"/>
        </a:gradFill>
        <a:effectLst/>
      </p:bgPr>
    </p:bg>
    <p:spTree>
      <p:nvGrpSpPr>
        <p:cNvPr id="1" name="Shape 221"/>
        <p:cNvGrpSpPr/>
        <p:nvPr/>
      </p:nvGrpSpPr>
      <p:grpSpPr>
        <a:xfrm>
          <a:off x="0" y="0"/>
          <a:ext cx="0" cy="0"/>
          <a:chOff x="0" y="0"/>
          <a:chExt cx="0" cy="0"/>
        </a:xfrm>
      </p:grpSpPr>
      <p:sp>
        <p:nvSpPr>
          <p:cNvPr id="222" name="Google Shape;222;p26"/>
          <p:cNvSpPr txBox="1">
            <a:spLocks noGrp="1"/>
          </p:cNvSpPr>
          <p:nvPr>
            <p:ph type="ctrTitle" idx="4294967295"/>
          </p:nvPr>
        </p:nvSpPr>
        <p:spPr>
          <a:xfrm>
            <a:off x="855300" y="1713600"/>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dirty="0">
                <a:solidFill>
                  <a:schemeClr val="lt1"/>
                </a:solidFill>
              </a:rPr>
              <a:t>Gracias</a:t>
            </a:r>
            <a:endParaRPr sz="9600" dirty="0">
              <a:solidFill>
                <a:schemeClr val="lt1"/>
              </a:solidFill>
            </a:endParaRPr>
          </a:p>
        </p:txBody>
      </p:sp>
      <p:sp>
        <p:nvSpPr>
          <p:cNvPr id="223" name="Google Shape;223;p26"/>
          <p:cNvSpPr txBox="1">
            <a:spLocks noGrp="1"/>
          </p:cNvSpPr>
          <p:nvPr>
            <p:ph type="subTitle" idx="4294967295"/>
          </p:nvPr>
        </p:nvSpPr>
        <p:spPr>
          <a:xfrm>
            <a:off x="855300" y="2970302"/>
            <a:ext cx="7433400" cy="459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s-CO" dirty="0"/>
              <a:t>P</a:t>
            </a:r>
            <a:r>
              <a:rPr lang="en" dirty="0"/>
              <a:t>or su atención</a:t>
            </a:r>
            <a:endParaRPr dirty="0"/>
          </a:p>
        </p:txBody>
      </p:sp>
      <p:sp>
        <p:nvSpPr>
          <p:cNvPr id="224" name="Google Shape;224;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819618"/>
          </a:xfrm>
        </p:spPr>
        <p:txBody>
          <a:bodyPr/>
          <a:lstStyle/>
          <a:p>
            <a:r>
              <a:rPr lang="es-ES" b="1" dirty="0">
                <a:latin typeface="Fira Sans" panose="020B0503050000020004" pitchFamily="34" charset="0"/>
              </a:rPr>
              <a:t>Siguiendo el hilo de pensamiento paulino en Rom 11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CO" sz="1800" kern="100" dirty="0">
                <a:effectLst/>
                <a:latin typeface="Atkinson Hyperlegible" pitchFamily="2" charset="0"/>
                <a:ea typeface="Calibri" panose="020F0502020204030204" pitchFamily="34" charset="0"/>
                <a:cs typeface="Times New Roman" panose="02020603050405020304" pitchFamily="18" charset="0"/>
              </a:rPr>
              <a:t>La sección comprendida por el capítulo 11 podría dividirse en seis unidades. </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1800" kern="100" dirty="0">
                <a:effectLst/>
                <a:latin typeface="Atkinson Hyperlegible" pitchFamily="2" charset="0"/>
                <a:ea typeface="Calibri" panose="020F0502020204030204" pitchFamily="34" charset="0"/>
                <a:cs typeface="Times New Roman" panose="02020603050405020304" pitchFamily="18" charset="0"/>
              </a:rPr>
              <a:t>Pablo plantea la pregunta central que impulsa el debate: ¿Ha rechazado Dios a su pueblo? (11,1-6). Respondiendo con un rotundo «no», recuerda a sus contemporáneos la respuesta de Dios a Elías, quien pensaba erróneamente que era el último israelita fiel. Así como Dios dejó un remanente de siete mil israelitas fieles en aquel momento, también ha dejado un remanente fiel en la actualidad.</a:t>
            </a:r>
            <a:endParaRPr lang="es-C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819618"/>
          </a:xfrm>
        </p:spPr>
        <p:txBody>
          <a:bodyPr/>
          <a:lstStyle/>
          <a:p>
            <a:r>
              <a:rPr lang="es-ES" b="1" dirty="0">
                <a:latin typeface="Fira Sans" panose="020B0503050000020004" pitchFamily="34" charset="0"/>
              </a:rPr>
              <a:t>Siguiendo el hilo de pensamiento paulino en Rom 11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Seguidamente, Pablo establece un contraste entre este remanente fiel que ha alcanzado lo que Israel buscaba y «el resto» de Israel que, como atestigua la Escritura, se ha endurecido (11,7-10).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Siguiendo su argumento, preguntándose si el paso en falso de Israel significa que ha tropezado irremediablemente, Pablo mantiene la esperanza para «el resto» de Israel (11,11-12).</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902044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819618"/>
          </a:xfrm>
        </p:spPr>
        <p:txBody>
          <a:bodyPr/>
          <a:lstStyle/>
          <a:p>
            <a:r>
              <a:rPr lang="es-ES" b="1" dirty="0">
                <a:latin typeface="Fira Sans" panose="020B0503050000020004" pitchFamily="34" charset="0"/>
              </a:rPr>
              <a:t>Siguiendo el hilo de pensamiento paulino en Rom 11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En cuarto lugar, haciendo uso de la alegoría del olivo, Pablo interrumpe su discusión sobre «el remanente» y «el resto» de Israel para advertir a los creyentes gentiles que no se jacten de su nueva condición a expensas de Israel (11,13-24). Comparándolos con brotes de olivo silvestre que han sido injertados en un olivo cultivado, les asegura que Dios tiene el poder de injertar en el olivo las ramas naturales —Israel— que fueron cortadas.</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514834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819618"/>
          </a:xfrm>
        </p:spPr>
        <p:txBody>
          <a:bodyPr/>
          <a:lstStyle/>
          <a:p>
            <a:r>
              <a:rPr lang="es-ES" b="1" dirty="0">
                <a:latin typeface="Fira Sans" panose="020B0503050000020004" pitchFamily="34" charset="0"/>
              </a:rPr>
              <a:t>Siguiendo el hilo de pensamiento paulino en Rom 11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Después de advertir a su audiencia gentil que no se jacten contra Israel, Pablo revela en la quinta unidad un misterio: todo Israel («el resto» y «el remanente») será salvo, ya que el llamado y los dones de Dios son irrevocables (11,25-32). Porque, así como los gentiles desobedientes recibieron misericordia, también Israel desobediente recibirá misericordia.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La revelación del misterio de la misericordia de Dios conduce a la última unidad de este capítulo, en la que Pablo se maravilla ante la sabiduría y el conocimiento de Dios (11,33-36).</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793662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Romanos 11</a:t>
            </a: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Otra posibilidad, como venimos proponiendo, es dividir Romanos 11 </a:t>
            </a:r>
            <a:r>
              <a:rPr lang="es-ES" sz="1800" b="1" kern="100" dirty="0">
                <a:effectLst/>
                <a:latin typeface="Atkinson Hyperlegible" pitchFamily="2" charset="0"/>
                <a:ea typeface="Calibri" panose="020F0502020204030204" pitchFamily="34" charset="0"/>
                <a:cs typeface="Times New Roman" panose="02020603050405020304" pitchFamily="18" charset="0"/>
              </a:rPr>
              <a:t>en cuatro secciones</a:t>
            </a:r>
            <a:r>
              <a:rPr lang="es-ES" sz="1800" kern="100" dirty="0">
                <a:effectLst/>
                <a:latin typeface="Atkinson Hyperlegible" pitchFamily="2" charset="0"/>
                <a:ea typeface="Calibri" panose="020F0502020204030204" pitchFamily="34" charset="0"/>
                <a:cs typeface="Times New Roman" panose="02020603050405020304" pitchFamily="18" charset="0"/>
              </a:rPr>
              <a:t>. vv. 1-10; vv. 11-24; vv. 25-32 y vv. 33-36:</a:t>
            </a:r>
          </a:p>
          <a:p>
            <a:pPr marL="419100" indent="-342900" algn="just">
              <a:lnSpc>
                <a:spcPct val="107000"/>
              </a:lnSpc>
              <a:spcAft>
                <a:spcPts val="800"/>
              </a:spcAft>
              <a:buFont typeface="+mj-lt"/>
              <a:buAutoNum type="arabicPeriod"/>
            </a:pPr>
            <a:r>
              <a:rPr lang="es-ES" sz="1800" kern="100" dirty="0">
                <a:effectLst/>
                <a:latin typeface="Atkinson Hyperlegible" pitchFamily="2" charset="0"/>
                <a:ea typeface="Calibri" panose="020F0502020204030204" pitchFamily="34" charset="0"/>
                <a:cs typeface="Times New Roman" panose="02020603050405020304" pitchFamily="18" charset="0"/>
              </a:rPr>
              <a:t>La primera sección abarca los vv. 1-10, y sirve como resumen de la argumentación desarrollada desde el capítulo 9 y como transición a la parte final y culminación del bloque. En estos versículos se repiten argumentos como los de 9,6-13, 27-29; 9,31-33, 10,18-21. </a:t>
            </a:r>
          </a:p>
          <a:p>
            <a:pPr marL="419100" indent="-342900" algn="just">
              <a:lnSpc>
                <a:spcPct val="107000"/>
              </a:lnSpc>
              <a:spcAft>
                <a:spcPts val="800"/>
              </a:spcAft>
              <a:buFont typeface="+mj-lt"/>
              <a:buAutoNum type="arabicPeriod"/>
            </a:pPr>
            <a:r>
              <a:rPr lang="es-ES" sz="1800" kern="100" dirty="0">
                <a:effectLst/>
                <a:latin typeface="Atkinson Hyperlegible" pitchFamily="2" charset="0"/>
                <a:ea typeface="Calibri" panose="020F0502020204030204" pitchFamily="34" charset="0"/>
                <a:cs typeface="Times New Roman" panose="02020603050405020304" pitchFamily="18" charset="0"/>
              </a:rPr>
              <a:t>La segunda sección abarca los vv. 11-24, y en ella destaca la metáfora del olivo como clave hermenéutica. </a:t>
            </a:r>
          </a:p>
          <a:p>
            <a:pPr marL="876300" lvl="1" indent="-342900" algn="just">
              <a:lnSpc>
                <a:spcPct val="107000"/>
              </a:lnSpc>
              <a:spcAft>
                <a:spcPts val="800"/>
              </a:spcAft>
              <a:buFont typeface="+mj-lt"/>
              <a:buAutoNum type="alphaUcPeriod"/>
            </a:pPr>
            <a:r>
              <a:rPr lang="es-ES" sz="1800" kern="100" dirty="0">
                <a:effectLst/>
                <a:latin typeface="Atkinson Hyperlegible" pitchFamily="2" charset="0"/>
                <a:ea typeface="Calibri" panose="020F0502020204030204" pitchFamily="34" charset="0"/>
                <a:cs typeface="Times New Roman" panose="02020603050405020304" pitchFamily="18" charset="0"/>
              </a:rPr>
              <a:t>Tambalearse no es caer (Rom 11,11-24)</a:t>
            </a:r>
          </a:p>
          <a:p>
            <a:pPr marL="876300" lvl="1" indent="-342900" algn="just">
              <a:lnSpc>
                <a:spcPct val="107000"/>
              </a:lnSpc>
              <a:spcAft>
                <a:spcPts val="800"/>
              </a:spcAft>
              <a:buFont typeface="+mj-lt"/>
              <a:buAutoNum type="alphaUcPeriod"/>
            </a:pPr>
            <a:r>
              <a:rPr lang="es-ES" sz="1800" kern="100" dirty="0">
                <a:effectLst/>
                <a:latin typeface="Atkinson Hyperlegible" pitchFamily="2" charset="0"/>
                <a:ea typeface="Calibri" panose="020F0502020204030204" pitchFamily="34" charset="0"/>
                <a:cs typeface="Times New Roman" panose="02020603050405020304" pitchFamily="18" charset="0"/>
              </a:rPr>
              <a:t>La alegoría del olivo: la relación “raíz y ramas” (Rom 11,17-24).</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33866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Romanos 11</a:t>
            </a: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3. La sección central contiene la declaración sobre la salvación de “todo Israel”, lo cual constituye el clímax. Contrarios y amados, desobediencia y misericordia (Rom 11,25–32).</a:t>
            </a:r>
          </a:p>
          <a:p>
            <a:pPr marL="533400" lvl="1"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4. </a:t>
            </a:r>
            <a:r>
              <a:rPr lang="es-ES" sz="1800" kern="100" dirty="0">
                <a:effectLst/>
                <a:latin typeface="Atkinson Hyperlegible" pitchFamily="2" charset="0"/>
                <a:ea typeface="Calibri" panose="020F0502020204030204" pitchFamily="34" charset="0"/>
                <a:cs typeface="Times New Roman" panose="02020603050405020304" pitchFamily="18" charset="0"/>
              </a:rPr>
              <a:t>La conclusión del pasaje de Romanos 9-11, comprende un himno conclusivo: los insondables designios e inescrutables caminos de Dios (Rom 11,33-36).</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928003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lonso templat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3139</Words>
  <Application>Microsoft Office PowerPoint</Application>
  <PresentationFormat>Presentación en pantalla (16:9)</PresentationFormat>
  <Paragraphs>146</Paragraphs>
  <Slides>39</Slides>
  <Notes>39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39</vt:i4>
      </vt:variant>
    </vt:vector>
  </HeadingPairs>
  <TitlesOfParts>
    <vt:vector size="47" baseType="lpstr">
      <vt:lpstr>Fira Sans Light</vt:lpstr>
      <vt:lpstr>Fira Sans Medium</vt:lpstr>
      <vt:lpstr>Atkinson Hyperlegible</vt:lpstr>
      <vt:lpstr>Calibri</vt:lpstr>
      <vt:lpstr>Fira Sans SemiBold</vt:lpstr>
      <vt:lpstr>Arial</vt:lpstr>
      <vt:lpstr>Fira Sans</vt:lpstr>
      <vt:lpstr>Alonso template</vt:lpstr>
      <vt:lpstr>TAMBALEARSE NO ES CAER. (Rom 11,11-16)</vt:lpstr>
      <vt:lpstr>EL RECHAZO DE ISRAEL NO ES DEFINITIVO: 11,1-10</vt:lpstr>
      <vt:lpstr>Para hoy consideramos:</vt:lpstr>
      <vt:lpstr>Siguiendo el hilo de pensamiento paulino en Rom 11</vt:lpstr>
      <vt:lpstr>Siguiendo el hilo de pensamiento paulino en Rom 11</vt:lpstr>
      <vt:lpstr>Siguiendo el hilo de pensamiento paulino en Rom 11</vt:lpstr>
      <vt:lpstr>Siguiendo el hilo de pensamiento paulino en Rom 11</vt:lpstr>
      <vt:lpstr>Romanos 11</vt:lpstr>
      <vt:lpstr>Romanos 11</vt:lpstr>
      <vt:lpstr>Estructura y contexto de  Rom 11,1-32</vt:lpstr>
      <vt:lpstr>La división de Israel por parte de Dios</vt:lpstr>
      <vt:lpstr>Resumen de Rom 11,1–10 </vt:lpstr>
      <vt:lpstr>Análisis literario de Rom 11,11-24</vt:lpstr>
      <vt:lpstr>Análisis literario de Rom 11,11-24</vt:lpstr>
      <vt:lpstr>Rom 11,11-16</vt:lpstr>
      <vt:lpstr>11,11-12 - pregunta, respuesta, explicación</vt:lpstr>
      <vt:lpstr>11,11-12 - pregunta, respuesta, explicación</vt:lpstr>
      <vt:lpstr>11,11-12 - pregunta, respuesta, explicación</vt:lpstr>
      <vt:lpstr>11,11-12 - pregunta, respuesta, explicación</vt:lpstr>
      <vt:lpstr>La caída de Israel, entonces, no es el fin de la carrera, sino una parte vital del plan de Dios que incluye la salvación tanto para los gentiles como para todo Israel. </vt:lpstr>
      <vt:lpstr>Rom 11,12. </vt:lpstr>
      <vt:lpstr>Rom 11,12. </vt:lpstr>
      <vt:lpstr>Rom 11,12. </vt:lpstr>
      <vt:lpstr>Cita del Sal 68</vt:lpstr>
      <vt:lpstr>Referencia directa a los gentiles</vt:lpstr>
      <vt:lpstr>Presentación de PowerPoint</vt:lpstr>
      <vt:lpstr>Presentación de PowerPoint</vt:lpstr>
      <vt:lpstr>Referencia directa a los gentiles</vt:lpstr>
      <vt:lpstr>Referencia directa a los gentiles</vt:lpstr>
      <vt:lpstr>Rom 11,13-14 </vt:lpstr>
      <vt:lpstr>Presentación de PowerPoint</vt:lpstr>
      <vt:lpstr>Rom 11,15 </vt:lpstr>
      <vt:lpstr>Rom 11,15 </vt:lpstr>
      <vt:lpstr>Presentación de PowerPoint</vt:lpstr>
      <vt:lpstr>Presentación de PowerPoint</vt:lpstr>
      <vt:lpstr>La primera porción (primicia) </vt:lpstr>
      <vt:lpstr>La primera porción (primicia) </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Olivo amado de Díos Rom 9-11</dc:title>
  <dc:creator>Diego R Soler S</dc:creator>
  <cp:lastModifiedBy>Delio Ruiz</cp:lastModifiedBy>
  <cp:revision>41</cp:revision>
  <dcterms:modified xsi:type="dcterms:W3CDTF">2025-11-06T22:01:12Z</dcterms:modified>
</cp:coreProperties>
</file>