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47"/>
  </p:notesMasterIdLst>
  <p:sldIdLst>
    <p:sldId id="256" r:id="rId2"/>
    <p:sldId id="258" r:id="rId3"/>
    <p:sldId id="259" r:id="rId4"/>
    <p:sldId id="413" r:id="rId5"/>
    <p:sldId id="303" r:id="rId6"/>
    <p:sldId id="414" r:id="rId7"/>
    <p:sldId id="415" r:id="rId8"/>
    <p:sldId id="416" r:id="rId9"/>
    <p:sldId id="417" r:id="rId10"/>
    <p:sldId id="418" r:id="rId11"/>
    <p:sldId id="420" r:id="rId12"/>
    <p:sldId id="419" r:id="rId13"/>
    <p:sldId id="422" r:id="rId14"/>
    <p:sldId id="423" r:id="rId15"/>
    <p:sldId id="424" r:id="rId16"/>
    <p:sldId id="425" r:id="rId17"/>
    <p:sldId id="421" r:id="rId18"/>
    <p:sldId id="426" r:id="rId19"/>
    <p:sldId id="427" r:id="rId20"/>
    <p:sldId id="428" r:id="rId21"/>
    <p:sldId id="429" r:id="rId22"/>
    <p:sldId id="430" r:id="rId23"/>
    <p:sldId id="431" r:id="rId24"/>
    <p:sldId id="432" r:id="rId25"/>
    <p:sldId id="433" r:id="rId26"/>
    <p:sldId id="434" r:id="rId27"/>
    <p:sldId id="335" r:id="rId28"/>
    <p:sldId id="435" r:id="rId29"/>
    <p:sldId id="441" r:id="rId30"/>
    <p:sldId id="437" r:id="rId31"/>
    <p:sldId id="436" r:id="rId32"/>
    <p:sldId id="439" r:id="rId33"/>
    <p:sldId id="440" r:id="rId34"/>
    <p:sldId id="442" r:id="rId35"/>
    <p:sldId id="443" r:id="rId36"/>
    <p:sldId id="444" r:id="rId37"/>
    <p:sldId id="445" r:id="rId38"/>
    <p:sldId id="260" r:id="rId39"/>
    <p:sldId id="447" r:id="rId40"/>
    <p:sldId id="448" r:id="rId41"/>
    <p:sldId id="449" r:id="rId42"/>
    <p:sldId id="452" r:id="rId43"/>
    <p:sldId id="453" r:id="rId44"/>
    <p:sldId id="451" r:id="rId45"/>
    <p:sldId id="446" r:id="rId46"/>
  </p:sldIdLst>
  <p:sldSz cx="9144000" cy="5143500" type="screen16x9"/>
  <p:notesSz cx="6858000" cy="9144000"/>
  <p:embeddedFontLst>
    <p:embeddedFont>
      <p:font typeface="Atkinson Hyperlegible" pitchFamily="2"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Fira Sans" panose="020B0503050000020004" pitchFamily="34" charset="0"/>
      <p:regular r:id="rId56"/>
      <p:bold r:id="rId57"/>
      <p:italic r:id="rId58"/>
      <p:boldItalic r:id="rId59"/>
    </p:embeddedFont>
    <p:embeddedFont>
      <p:font typeface="Fira Sans Light" panose="020B0403050000020004" pitchFamily="34" charset="0"/>
      <p:regular r:id="rId60"/>
      <p:bold r:id="rId61"/>
      <p:italic r:id="rId62"/>
      <p:boldItalic r:id="rId63"/>
    </p:embeddedFont>
    <p:embeddedFont>
      <p:font typeface="Fira Sans Medium" panose="020B0603050000020004" pitchFamily="34" charset="0"/>
      <p:regular r:id="rId64"/>
      <p:bold r:id="rId65"/>
      <p:italic r:id="rId66"/>
      <p:boldItalic r:id="rId67"/>
    </p:embeddedFont>
    <p:embeddedFont>
      <p:font typeface="Fira Sans SemiBold" panose="020B06030500000200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7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71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32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51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72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690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16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372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582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80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34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454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728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834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872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783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86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2719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160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877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08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310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37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738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992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085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1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364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759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84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746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6769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822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1956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5968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0546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89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676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50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98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33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78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dk1"/>
            </a:gs>
          </a:gsLst>
          <a:lin ang="0" scaled="0"/>
        </a:gradFill>
        <a:effectLst/>
      </p:bgPr>
    </p:bg>
    <p:spTree>
      <p:nvGrpSpPr>
        <p:cNvPr id="1" name="Shape 9"/>
        <p:cNvGrpSpPr/>
        <p:nvPr/>
      </p:nvGrpSpPr>
      <p:grpSpPr>
        <a:xfrm>
          <a:off x="0" y="0"/>
          <a:ext cx="0" cy="0"/>
          <a:chOff x="0" y="0"/>
          <a:chExt cx="0" cy="0"/>
        </a:xfrm>
      </p:grpSpPr>
      <p:sp>
        <p:nvSpPr>
          <p:cNvPr id="10" name="Google Shape;10;p2"/>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2"/>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3"/>
              </a:gs>
              <a:gs pos="100000">
                <a:schemeClr val="accent4"/>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4"/>
            </a:gs>
            <a:gs pos="100000">
              <a:schemeClr val="accent2"/>
            </a:gs>
          </a:gsLst>
          <a:lin ang="0" scaled="0"/>
        </a:gradFill>
        <a:effectLst/>
      </p:bgPr>
    </p:bg>
    <p:spTree>
      <p:nvGrpSpPr>
        <p:cNvPr id="1" name="Shape 14"/>
        <p:cNvGrpSpPr/>
        <p:nvPr/>
      </p:nvGrpSpPr>
      <p:grpSpPr>
        <a:xfrm>
          <a:off x="0" y="0"/>
          <a:ext cx="0" cy="0"/>
          <a:chOff x="0" y="0"/>
          <a:chExt cx="0" cy="0"/>
        </a:xfrm>
      </p:grpSpPr>
      <p:sp>
        <p:nvSpPr>
          <p:cNvPr id="15" name="Google Shape;15;p3"/>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4"/>
              </a:gs>
              <a:gs pos="100000">
                <a:schemeClr val="accent3"/>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6" name="Google Shape;16;p3"/>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7" name="Google Shape;17;p3"/>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5"/>
              </a:gs>
              <a:gs pos="100000">
                <a:schemeClr val="accent6"/>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txBox="1">
            <a:spLocks noGrp="1"/>
          </p:cNvSpPr>
          <p:nvPr>
            <p:ph type="ctrTitle"/>
          </p:nvPr>
        </p:nvSpPr>
        <p:spPr>
          <a:xfrm>
            <a:off x="779100" y="1984688"/>
            <a:ext cx="5040600" cy="632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a:solidFill>
                  <a:schemeClr val="lt1"/>
                </a:solidFill>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endParaRPr/>
          </a:p>
        </p:txBody>
      </p:sp>
      <p:sp>
        <p:nvSpPr>
          <p:cNvPr id="19" name="Google Shape;19;p3"/>
          <p:cNvSpPr txBox="1">
            <a:spLocks noGrp="1"/>
          </p:cNvSpPr>
          <p:nvPr>
            <p:ph type="subTitle" idx="1"/>
          </p:nvPr>
        </p:nvSpPr>
        <p:spPr>
          <a:xfrm>
            <a:off x="779100" y="2713913"/>
            <a:ext cx="5040600" cy="4449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1777400" y="2161800"/>
            <a:ext cx="5589300" cy="81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Fira Sans Medium"/>
              <a:buChar char="●"/>
              <a:defRPr sz="2800">
                <a:latin typeface="Fira Sans Medium"/>
                <a:ea typeface="Fira Sans Medium"/>
                <a:cs typeface="Fira Sans Medium"/>
                <a:sym typeface="Fira Sans Medium"/>
              </a:defRPr>
            </a:lvl1pPr>
            <a:lvl2pPr marL="914400" lvl="1"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2pPr>
            <a:lvl3pPr marL="1371600" lvl="2"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3pPr>
            <a:lvl4pPr marL="1828800" lvl="3"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4pPr>
            <a:lvl5pPr marL="2286000" lvl="4"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5pPr>
            <a:lvl6pPr marL="2743200" lvl="5"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6pPr>
            <a:lvl7pPr marL="3200400" lvl="6"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7pPr>
            <a:lvl8pPr marL="3657600" lvl="7"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8pPr>
            <a:lvl9pPr marL="4114800" lvl="8" indent="-406400" algn="ctr" rtl="0">
              <a:spcBef>
                <a:spcPts val="800"/>
              </a:spcBef>
              <a:spcAft>
                <a:spcPts val="800"/>
              </a:spcAft>
              <a:buSzPts val="2800"/>
              <a:buFont typeface="Fira Sans Medium"/>
              <a:buChar char="■"/>
              <a:defRPr sz="2800">
                <a:latin typeface="Fira Sans Medium"/>
                <a:ea typeface="Fira Sans Medium"/>
                <a:cs typeface="Fira Sans Medium"/>
                <a:sym typeface="Fira Sans Medium"/>
              </a:defRPr>
            </a:lvl9pPr>
          </a:lstStyle>
          <a:p>
            <a:endParaRPr/>
          </a:p>
        </p:txBody>
      </p:sp>
      <p:sp>
        <p:nvSpPr>
          <p:cNvPr id="22" name="Google Shape;22;p4"/>
          <p:cNvSpPr txBox="1"/>
          <p:nvPr/>
        </p:nvSpPr>
        <p:spPr>
          <a:xfrm>
            <a:off x="3593400" y="28624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3"/>
                </a:solidFill>
                <a:latin typeface="Fira Sans"/>
                <a:ea typeface="Fira Sans"/>
                <a:cs typeface="Fira Sans"/>
                <a:sym typeface="Fira Sans"/>
              </a:rPr>
              <a:t>“</a:t>
            </a:r>
            <a:endParaRPr sz="9600">
              <a:solidFill>
                <a:schemeClr val="accent3"/>
              </a:solidFill>
              <a:latin typeface="Fira Sans"/>
              <a:ea typeface="Fira Sans"/>
              <a:cs typeface="Fira Sans"/>
              <a:sym typeface="Fira Sans"/>
            </a:endParaRPr>
          </a:p>
        </p:txBody>
      </p:sp>
      <p:sp>
        <p:nvSpPr>
          <p:cNvPr id="23" name="Google Shape;23;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24" name="Google Shape;24;p4"/>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5" name="Google Shape;25;p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6" name="Google Shape;26;p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 name="Google Shape;27;p4"/>
          <p:cNvSpPr/>
          <p:nvPr/>
        </p:nvSpPr>
        <p:spPr>
          <a:xfrm rot="10800000">
            <a:off x="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8" name="Google Shape;28;p4"/>
          <p:cNvSpPr/>
          <p:nvPr/>
        </p:nvSpPr>
        <p:spPr>
          <a:xfrm rot="10800000">
            <a:off x="7"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9" name="Google Shape;29;p4"/>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2" name="Google Shape;32;p5"/>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3" name="Google Shape;33;p5"/>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 name="Google Shape;34;p5"/>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5"/>
          <p:cNvSpPr txBox="1">
            <a:spLocks noGrp="1"/>
          </p:cNvSpPr>
          <p:nvPr>
            <p:ph type="body" idx="1"/>
          </p:nvPr>
        </p:nvSpPr>
        <p:spPr>
          <a:xfrm>
            <a:off x="779100" y="1492425"/>
            <a:ext cx="6962100" cy="2895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6" name="Google Shape;3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6"/>
        <p:cNvGrpSpPr/>
        <p:nvPr/>
      </p:nvGrpSpPr>
      <p:grpSpPr>
        <a:xfrm>
          <a:off x="0" y="0"/>
          <a:ext cx="0" cy="0"/>
          <a:chOff x="0" y="0"/>
          <a:chExt cx="0" cy="0"/>
        </a:xfrm>
      </p:grpSpPr>
      <p:sp>
        <p:nvSpPr>
          <p:cNvPr id="67" name="Google Shape;67;p10"/>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8" name="Google Shape;68;p10"/>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9" name="Google Shape;69;p10"/>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0" name="Google Shape;70;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1" name="Google Shape;71;p10"/>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olor">
  <p:cSld name="BLANK_1">
    <p:bg>
      <p:bgPr>
        <a:gradFill>
          <a:gsLst>
            <a:gs pos="0">
              <a:schemeClr val="accent2"/>
            </a:gs>
            <a:gs pos="72000">
              <a:schemeClr val="accent3"/>
            </a:gs>
            <a:gs pos="100000">
              <a:schemeClr val="accent3"/>
            </a:gs>
          </a:gsLst>
          <a:lin ang="5400700" scaled="0"/>
        </a:grad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4" name="Google Shape;74;p11"/>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5" name="Google Shape;75;p11"/>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6" name="Google Shape;76;p11"/>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7" name="Google Shape;77;p11"/>
          <p:cNvSpPr/>
          <p:nvPr/>
        </p:nvSpPr>
        <p:spPr>
          <a:xfrm rot="10800000">
            <a:off x="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8" name="Google Shape;78;p11"/>
          <p:cNvSpPr/>
          <p:nvPr/>
        </p:nvSpPr>
        <p:spPr>
          <a:xfrm rot="10800000">
            <a:off x="7"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9" name="Google Shape;79;p11"/>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0"/>
        <p:cNvGrpSpPr/>
        <p:nvPr/>
      </p:nvGrpSpPr>
      <p:grpSpPr>
        <a:xfrm>
          <a:off x="0" y="0"/>
          <a:ext cx="0" cy="0"/>
          <a:chOff x="0" y="0"/>
          <a:chExt cx="0" cy="0"/>
        </a:xfrm>
      </p:grpSpPr>
      <p:sp>
        <p:nvSpPr>
          <p:cNvPr id="61" name="Google Shape;61;p9"/>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2" name="Google Shape;62;p9"/>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3" name="Google Shape;63;p9"/>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3F3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4" name="Google Shape;64;p9"/>
          <p:cNvSpPr txBox="1">
            <a:spLocks noGrp="1"/>
          </p:cNvSpPr>
          <p:nvPr>
            <p:ph type="body" idx="1"/>
          </p:nvPr>
        </p:nvSpPr>
        <p:spPr>
          <a:xfrm>
            <a:off x="779100" y="4406300"/>
            <a:ext cx="6477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65" name="Google Shape;65;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79593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7" r:id="rId6"/>
    <p:sldLayoutId id="2147483659" r:id="rId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El Olivo amado de Díos</a:t>
            </a:r>
            <a:br>
              <a:rPr lang="en" dirty="0"/>
            </a:br>
            <a:r>
              <a:rPr lang="en" dirty="0"/>
              <a:t>Rom 9-11</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9,27-29</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endParaRPr lang="es-ES"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b="1" i="1" kern="100" dirty="0">
                <a:effectLst/>
                <a:latin typeface="Atkinson Hyperlegible" pitchFamily="2" charset="0"/>
                <a:ea typeface="Calibri" panose="020F0502020204030204" pitchFamily="34" charset="0"/>
                <a:cs typeface="Times New Roman" panose="02020603050405020304" pitchFamily="18" charset="0"/>
              </a:rPr>
              <a:t>27 </a:t>
            </a:r>
            <a:r>
              <a:rPr lang="es-ES" sz="1800" kern="100" dirty="0">
                <a:effectLst/>
                <a:latin typeface="Atkinson Hyperlegible" pitchFamily="2" charset="0"/>
                <a:ea typeface="Calibri" panose="020F0502020204030204" pitchFamily="34" charset="0"/>
                <a:cs typeface="Times New Roman" panose="02020603050405020304" pitchFamily="18" charset="0"/>
              </a:rPr>
              <a:t>Isaías también clama en favor de Israel (</a:t>
            </a:r>
            <a:r>
              <a:rPr lang="es-ES" sz="1800" b="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Is</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10,22-23</a:t>
            </a:r>
            <a:r>
              <a:rPr lang="es-ES" sz="1800" kern="100" dirty="0">
                <a:effectLst/>
                <a:latin typeface="Atkinson Hyperlegible" pitchFamily="2" charset="0"/>
                <a:ea typeface="Calibri" panose="020F0502020204030204" pitchFamily="34" charset="0"/>
                <a:cs typeface="Times New Roman" panose="02020603050405020304" pitchFamily="18" charset="0"/>
              </a:rPr>
              <a:t>): Aunque los hijos de Israel fueran numerosos como las arenas del mar, sólo un resto será salvo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11,5</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28 </a:t>
            </a:r>
            <a:r>
              <a:rPr lang="es-ES" sz="1800" kern="100" dirty="0">
                <a:effectLst/>
                <a:latin typeface="Atkinson Hyperlegible" pitchFamily="2" charset="0"/>
                <a:ea typeface="Calibri" panose="020F0502020204030204" pitchFamily="34" charset="0"/>
                <a:cs typeface="Times New Roman" panose="02020603050405020304" pitchFamily="18" charset="0"/>
              </a:rPr>
              <a:t>Porque pronta y perfectamente cumplirá el Señor su palabra sobre la tierra (</a:t>
            </a:r>
            <a:r>
              <a:rPr lang="es-ES" sz="1800" b="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Vulg</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.-LXX</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29 </a:t>
            </a:r>
            <a:r>
              <a:rPr lang="es-ES" sz="1800" kern="100" dirty="0">
                <a:effectLst/>
                <a:latin typeface="Atkinson Hyperlegible" pitchFamily="2" charset="0"/>
                <a:ea typeface="Calibri" panose="020F0502020204030204" pitchFamily="34" charset="0"/>
                <a:cs typeface="Times New Roman" panose="02020603050405020304" pitchFamily="18" charset="0"/>
              </a:rPr>
              <a:t>Y como predijo Isaías: Si el Señor de los ejércitos no nos hubiera dejado una descendencia, habríamos venido a ser como Sodoma, semejantes a Gomorra (</a:t>
            </a:r>
            <a:r>
              <a:rPr lang="es-ES" sz="1800" b="1" kern="100" dirty="0" err="1">
                <a:effectLst/>
                <a:latin typeface="Atkinson Hyperlegible" pitchFamily="2" charset="0"/>
                <a:ea typeface="Calibri" panose="020F0502020204030204" pitchFamily="34" charset="0"/>
                <a:cs typeface="Times New Roman" panose="02020603050405020304" pitchFamily="18" charset="0"/>
              </a:rPr>
              <a:t>Is</a:t>
            </a:r>
            <a:r>
              <a:rPr lang="es-ES" sz="1800" b="1" kern="100" dirty="0">
                <a:effectLst/>
                <a:latin typeface="Atkinson Hyperlegible" pitchFamily="2" charset="0"/>
                <a:ea typeface="Calibri" panose="020F0502020204030204" pitchFamily="34" charset="0"/>
                <a:cs typeface="Times New Roman" panose="02020603050405020304" pitchFamily="18" charset="0"/>
              </a:rPr>
              <a:t> 1,9</a:t>
            </a:r>
            <a:r>
              <a:rPr lang="es-ES" sz="1800" kern="100" dirty="0">
                <a:effectLst/>
                <a:latin typeface="Atkinson Hyperlegible" pitchFamily="2" charset="0"/>
                <a:ea typeface="Calibri" panose="020F0502020204030204" pitchFamily="34" charset="0"/>
                <a:cs typeface="Times New Roman" panose="02020603050405020304" pitchFamily="18" charset="0"/>
              </a:rPr>
              <a:t>).</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032989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32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Observaciones preliminares</a:t>
            </a:r>
          </a:p>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Trasfondo del Antiguo Testamento </a:t>
            </a:r>
          </a:p>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Rom 9,20: en respuesta al objetor (que Dios actúa arbitrariamente…)</a:t>
            </a:r>
          </a:p>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Pablo cita Isaías 29,16 y 45,9.</a:t>
            </a:r>
            <a:endParaRPr lang="es-ES" sz="20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176948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563309"/>
          </a:xfrm>
        </p:spPr>
        <p:txBody>
          <a:bodyPr/>
          <a:lstStyle/>
          <a:p>
            <a:r>
              <a:rPr lang="es-ES" b="1" dirty="0">
                <a:latin typeface="Fira Sans" panose="020B0503050000020004" pitchFamily="34" charset="0"/>
              </a:rPr>
              <a:t>Trasfondo del AT:  Rom 9,20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39453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i="1" kern="100" dirty="0">
                <a:effectLst/>
                <a:latin typeface="Atkinson Hyperlegible" pitchFamily="2" charset="0"/>
                <a:ea typeface="Calibri" panose="020F0502020204030204" pitchFamily="34" charset="0"/>
                <a:cs typeface="Times New Roman" panose="02020603050405020304" pitchFamily="18" charset="0"/>
              </a:rPr>
              <a:t>“¡Que error el de ustedes! ¿Es el alfarero como la arcilla, para que diga la obra al hacedor: ‘No me ha hecho’, y la vasija diga al alfarero: `No entiende el oficio’?” (</a:t>
            </a:r>
            <a:r>
              <a:rPr lang="es-ES" sz="1800" i="1" kern="100" dirty="0" err="1">
                <a:effectLst/>
                <a:latin typeface="Atkinson Hyperlegible" pitchFamily="2" charset="0"/>
                <a:ea typeface="Calibri" panose="020F0502020204030204" pitchFamily="34" charset="0"/>
                <a:cs typeface="Times New Roman" panose="02020603050405020304" pitchFamily="18" charset="0"/>
              </a:rPr>
              <a:t>Is</a:t>
            </a:r>
            <a:r>
              <a:rPr lang="es-ES" sz="1800" i="1" kern="100" dirty="0">
                <a:effectLst/>
                <a:latin typeface="Atkinson Hyperlegible" pitchFamily="2" charset="0"/>
                <a:ea typeface="Calibri" panose="020F0502020204030204" pitchFamily="34" charset="0"/>
                <a:cs typeface="Times New Roman" panose="02020603050405020304" pitchFamily="18" charset="0"/>
              </a:rPr>
              <a:t> 29,16)</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Aunque no aparece el tema de la elección, Pablo con estos textos defiende el propósito electivo de Dios, recordándole al interlocutor que no le corresponde a la criatura cuestionar al Creador.</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5" name="AutoShape 2" descr="3d Manos De Alfarero Haciendo Proceso De Primer Plano De Vasija De Barro  PNG ,dibujos Manos">
            <a:extLst>
              <a:ext uri="{FF2B5EF4-FFF2-40B4-BE49-F238E27FC236}">
                <a16:creationId xmlns:a16="http://schemas.microsoft.com/office/drawing/2014/main" id="{67B19431-BC73-42E3-B835-5DC062F12BF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8" name="Picture 4">
            <a:extLst>
              <a:ext uri="{FF2B5EF4-FFF2-40B4-BE49-F238E27FC236}">
                <a16:creationId xmlns:a16="http://schemas.microsoft.com/office/drawing/2014/main" id="{BA5AF042-8949-4E5A-8CAF-93B8275F23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81" r="15626"/>
          <a:stretch/>
        </p:blipFill>
        <p:spPr bwMode="auto">
          <a:xfrm>
            <a:off x="4996932" y="1447422"/>
            <a:ext cx="3812179" cy="308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510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Trasfondo del AT:  Rom 9,20</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endParaRPr lang="es-ES"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i="1" kern="100" dirty="0">
                <a:effectLst/>
                <a:latin typeface="Atkinson Hyperlegible" pitchFamily="2" charset="0"/>
                <a:ea typeface="Calibri" panose="020F0502020204030204" pitchFamily="34" charset="0"/>
                <a:cs typeface="Times New Roman" panose="02020603050405020304" pitchFamily="18" charset="0"/>
              </a:rPr>
              <a:t>El pasaje de Isaías 45,9 es similar al anterior: </a:t>
            </a:r>
          </a:p>
          <a:p>
            <a:pPr marL="533400" lvl="1" indent="0" algn="just">
              <a:lnSpc>
                <a:spcPct val="107000"/>
              </a:lnSpc>
              <a:spcAft>
                <a:spcPts val="800"/>
              </a:spcAft>
              <a:buNone/>
            </a:pPr>
            <a:r>
              <a:rPr lang="es-ES" sz="1800" i="1" kern="100" dirty="0">
                <a:effectLst/>
                <a:latin typeface="Atkinson Hyperlegible" pitchFamily="2" charset="0"/>
                <a:ea typeface="Calibri" panose="020F0502020204030204" pitchFamily="34" charset="0"/>
                <a:cs typeface="Times New Roman" panose="02020603050405020304" pitchFamily="18" charset="0"/>
              </a:rPr>
              <a:t>“¡Hay de quien litiga con su hacedor, un cacharro de barro con quien lo moldea! ¿dice la arcilla al alfarero: ‘Que haces?’ o le acusa su obra: ‘No tienes manos’?”</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404119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En 9,25, Pablo se basa en Oseas 2,25</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5191773" y="1252326"/>
            <a:ext cx="2781518"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i="1" kern="100" dirty="0">
                <a:solidFill>
                  <a:schemeClr val="tx1"/>
                </a:solidFill>
                <a:effectLst/>
                <a:latin typeface="Atkinson Hyperlegible" pitchFamily="2" charset="0"/>
                <a:ea typeface="Calibri" panose="020F0502020204030204" pitchFamily="34" charset="0"/>
                <a:cs typeface="Times New Roman" panose="02020603050405020304" pitchFamily="18" charset="0"/>
              </a:rPr>
              <a:t>Me la sembraré en la tierra, compadecido de «No-compadecida», y diré a «No-mi-pueblo»: Tú eres «Mi pueblo», y él responderá: «¡Dios mío!»</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050" name="Picture 2">
            <a:extLst>
              <a:ext uri="{FF2B5EF4-FFF2-40B4-BE49-F238E27FC236}">
                <a16:creationId xmlns:a16="http://schemas.microsoft.com/office/drawing/2014/main" id="{29A9D876-CF91-40F9-964A-D3F49CE31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00" y="1438610"/>
            <a:ext cx="4070033" cy="314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72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En Rom 9,26 el apóstol cita a Oseas 2,1</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4395573" cy="3517551"/>
          </a:xfrm>
          <a:prstGeom prst="rect">
            <a:avLst/>
          </a:prstGeom>
        </p:spPr>
        <p:txBody>
          <a:bodyPr spcFirstLastPara="1" wrap="square" lIns="0" tIns="0" rIns="0" bIns="0" anchor="ctr" anchorCtr="0">
            <a:noAutofit/>
          </a:bodyPr>
          <a:lstStyle/>
          <a:p>
            <a:pPr marL="533400" lvl="1" indent="0" algn="just">
              <a:lnSpc>
                <a:spcPct val="107000"/>
              </a:lnSpc>
              <a:spcAft>
                <a:spcPts val="800"/>
              </a:spcAft>
              <a:buNone/>
            </a:pPr>
            <a:r>
              <a:rPr lang="es-ES" sz="1800" i="1" kern="100" dirty="0">
                <a:solidFill>
                  <a:schemeClr val="tx1"/>
                </a:solidFill>
                <a:effectLst/>
                <a:latin typeface="Atkinson Hyperlegible" pitchFamily="2" charset="0"/>
                <a:ea typeface="Calibri" panose="020F0502020204030204" pitchFamily="34" charset="0"/>
                <a:cs typeface="Times New Roman" panose="02020603050405020304" pitchFamily="18" charset="0"/>
              </a:rPr>
              <a:t>“El número de los hijos de Israel será como la arena del mar, que ni se mide ni se cuenta. Y en aquel mismo lugar donde se les decía «No-mi-pueblo», se les dirá: «Hijos-de-Dios-vivo.»”</a:t>
            </a:r>
          </a:p>
          <a:p>
            <a:pPr marL="76200" indent="0" algn="just">
              <a:lnSpc>
                <a:spcPct val="107000"/>
              </a:lnSpc>
              <a:spcAft>
                <a:spcPts val="800"/>
              </a:spcAft>
              <a:buNone/>
            </a:pPr>
            <a:r>
              <a:rPr lang="es-ES" sz="1800" kern="100" dirty="0">
                <a:solidFill>
                  <a:schemeClr val="tx1"/>
                </a:solidFill>
                <a:effectLst/>
                <a:latin typeface="Atkinson Hyperlegible" pitchFamily="2" charset="0"/>
                <a:ea typeface="Calibri" panose="020F0502020204030204" pitchFamily="34" charset="0"/>
                <a:cs typeface="Times New Roman" panose="02020603050405020304" pitchFamily="18" charset="0"/>
              </a:rPr>
              <a:t>Sin embargo, en Oseas el texto tiene en vista la restauración de Israel.</a:t>
            </a:r>
          </a:p>
          <a:p>
            <a:pPr marL="76200" indent="0" algn="just">
              <a:lnSpc>
                <a:spcPct val="107000"/>
              </a:lnSpc>
              <a:spcAft>
                <a:spcPts val="800"/>
              </a:spcAft>
              <a:buNone/>
            </a:pPr>
            <a:r>
              <a:rPr lang="es-ES" sz="1800" kern="100" dirty="0">
                <a:solidFill>
                  <a:schemeClr val="tx1"/>
                </a:solidFill>
                <a:effectLst/>
                <a:latin typeface="Atkinson Hyperlegible" pitchFamily="2" charset="0"/>
                <a:ea typeface="Calibri" panose="020F0502020204030204" pitchFamily="34" charset="0"/>
                <a:cs typeface="Times New Roman" panose="02020603050405020304" pitchFamily="18" charset="0"/>
              </a:rPr>
              <a:t>Mientras que en Romanos se refiere a la “creación de un pueblo” que incluye tanto a gentiles como a judíos.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3074" name="Picture 2" descr="LIBRO DEL PROFETA OSEAS – Impacto Evangelístico">
            <a:extLst>
              <a:ext uri="{FF2B5EF4-FFF2-40B4-BE49-F238E27FC236}">
                <a16:creationId xmlns:a16="http://schemas.microsoft.com/office/drawing/2014/main" id="{11DBCF90-BF2A-4A8C-A6C1-7C6D81794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648" y="1962375"/>
            <a:ext cx="334056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52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En Rom 9,27–28 Pablo cita Isaías 10,22–23 (el pequeño resto)</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1" y="1232300"/>
            <a:ext cx="29547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i="1" kern="100" dirty="0">
                <a:solidFill>
                  <a:schemeClr val="tx1"/>
                </a:solidFill>
                <a:effectLst/>
                <a:latin typeface="Atkinson Hyperlegible" pitchFamily="2" charset="0"/>
                <a:ea typeface="Calibri" panose="020F0502020204030204" pitchFamily="34" charset="0"/>
                <a:cs typeface="Times New Roman" panose="02020603050405020304" pitchFamily="18" charset="0"/>
              </a:rPr>
              <a:t>22</a:t>
            </a:r>
            <a:r>
              <a:rPr lang="es-ES" sz="1800" kern="100" dirty="0">
                <a:solidFill>
                  <a:schemeClr val="tx1"/>
                </a:solidFill>
                <a:effectLst/>
                <a:latin typeface="Atkinson Hyperlegible" pitchFamily="2" charset="0"/>
                <a:ea typeface="Calibri" panose="020F0502020204030204" pitchFamily="34" charset="0"/>
                <a:cs typeface="Times New Roman" panose="02020603050405020304" pitchFamily="18" charset="0"/>
              </a:rPr>
              <a:t> Que aunque sea tu pueblo, Israel, numeroso como la arena del mar,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sólo un resto de él volverá.</a:t>
            </a:r>
            <a:r>
              <a:rPr lang="es-ES" sz="1800" kern="100" dirty="0">
                <a:solidFill>
                  <a:schemeClr val="tx1"/>
                </a:solidFill>
                <a:effectLst/>
                <a:latin typeface="Atkinson Hyperlegible" pitchFamily="2" charset="0"/>
                <a:ea typeface="Calibri" panose="020F0502020204030204" pitchFamily="34" charset="0"/>
                <a:cs typeface="Times New Roman" panose="02020603050405020304" pitchFamily="18" charset="0"/>
              </a:rPr>
              <a:t> El exterminio decidido rebosa justicia. </a:t>
            </a:r>
            <a:r>
              <a:rPr lang="es-ES" sz="1800" b="1" i="1" kern="100" dirty="0">
                <a:solidFill>
                  <a:schemeClr val="tx1"/>
                </a:solidFill>
                <a:effectLst/>
                <a:latin typeface="Atkinson Hyperlegible" pitchFamily="2" charset="0"/>
                <a:ea typeface="Calibri" panose="020F0502020204030204" pitchFamily="34" charset="0"/>
                <a:cs typeface="Times New Roman" panose="02020603050405020304" pitchFamily="18" charset="0"/>
              </a:rPr>
              <a:t>23</a:t>
            </a:r>
            <a:r>
              <a:rPr lang="es-ES" sz="1800" kern="100" dirty="0">
                <a:solidFill>
                  <a:schemeClr val="tx1"/>
                </a:solidFill>
                <a:effectLst/>
                <a:latin typeface="Atkinson Hyperlegible" pitchFamily="2" charset="0"/>
                <a:ea typeface="Calibri" panose="020F0502020204030204" pitchFamily="34" charset="0"/>
                <a:cs typeface="Times New Roman" panose="02020603050405020304" pitchFamily="18" charset="0"/>
              </a:rPr>
              <a:t> Porque es un exterminio decidido lo que Yahvé </a:t>
            </a:r>
            <a:r>
              <a:rPr lang="es-ES" sz="1800" kern="100" dirty="0" err="1">
                <a:solidFill>
                  <a:schemeClr val="tx1"/>
                </a:solidFill>
                <a:effectLst/>
                <a:latin typeface="Atkinson Hyperlegible" pitchFamily="2" charset="0"/>
                <a:ea typeface="Calibri" panose="020F0502020204030204" pitchFamily="34" charset="0"/>
                <a:cs typeface="Times New Roman" panose="02020603050405020304" pitchFamily="18" charset="0"/>
              </a:rPr>
              <a:t>Sebaot</a:t>
            </a:r>
            <a:r>
              <a:rPr lang="es-ES" sz="1800" kern="100" dirty="0">
                <a:solidFill>
                  <a:schemeClr val="tx1"/>
                </a:solidFill>
                <a:effectLst/>
                <a:latin typeface="Atkinson Hyperlegible" pitchFamily="2" charset="0"/>
                <a:ea typeface="Calibri" panose="020F0502020204030204" pitchFamily="34" charset="0"/>
                <a:cs typeface="Times New Roman" panose="02020603050405020304" pitchFamily="18" charset="0"/>
              </a:rPr>
              <a:t> realizará en medio de toda la tierra.</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4" name="Imagen 3">
            <a:extLst>
              <a:ext uri="{FF2B5EF4-FFF2-40B4-BE49-F238E27FC236}">
                <a16:creationId xmlns:a16="http://schemas.microsoft.com/office/drawing/2014/main" id="{17849AA0-BA8C-4F0B-B5F4-AFBEC90B91CD}"/>
              </a:ext>
            </a:extLst>
          </p:cNvPr>
          <p:cNvPicPr>
            <a:picLocks noChangeAspect="1"/>
          </p:cNvPicPr>
          <p:nvPr/>
        </p:nvPicPr>
        <p:blipFill>
          <a:blip r:embed="rId3"/>
          <a:stretch>
            <a:fillRect/>
          </a:stretch>
        </p:blipFill>
        <p:spPr>
          <a:xfrm>
            <a:off x="4189430" y="1629866"/>
            <a:ext cx="4839854" cy="2722418"/>
          </a:xfrm>
          <a:prstGeom prst="rect">
            <a:avLst/>
          </a:prstGeom>
        </p:spPr>
      </p:pic>
    </p:spTree>
    <p:extLst>
      <p:ext uri="{BB962C8B-B14F-4D97-AF65-F5344CB8AC3E}">
        <p14:creationId xmlns:p14="http://schemas.microsoft.com/office/powerpoint/2010/main" val="2494566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En Rom 9,29 Pablo cita a Isaías 1,9:</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i="1" kern="100" dirty="0">
                <a:effectLst/>
                <a:latin typeface="Atkinson Hyperlegible" pitchFamily="2" charset="0"/>
                <a:ea typeface="Calibri" panose="020F0502020204030204" pitchFamily="34" charset="0"/>
                <a:cs typeface="Times New Roman" panose="02020603050405020304" pitchFamily="18" charset="0"/>
              </a:rPr>
              <a:t>“De no habernos dejado Yahvé </a:t>
            </a:r>
            <a:r>
              <a:rPr lang="es-ES" sz="1800" i="1" kern="100" dirty="0" err="1">
                <a:effectLst/>
                <a:latin typeface="Atkinson Hyperlegible" pitchFamily="2" charset="0"/>
                <a:ea typeface="Calibri" panose="020F0502020204030204" pitchFamily="34" charset="0"/>
                <a:cs typeface="Times New Roman" panose="02020603050405020304" pitchFamily="18" charset="0"/>
              </a:rPr>
              <a:t>Sebaot</a:t>
            </a:r>
            <a:r>
              <a:rPr lang="es-ES" sz="1800" i="1" kern="100" dirty="0">
                <a:effectLst/>
                <a:latin typeface="Atkinson Hyperlegible" pitchFamily="2" charset="0"/>
                <a:ea typeface="Calibri" panose="020F0502020204030204" pitchFamily="34" charset="0"/>
                <a:cs typeface="Times New Roman" panose="02020603050405020304" pitchFamily="18" charset="0"/>
              </a:rPr>
              <a:t> un </a:t>
            </a:r>
            <a:r>
              <a:rPr lang="es-ES" sz="1800" b="1" i="1" kern="100" dirty="0">
                <a:effectLst/>
                <a:latin typeface="Atkinson Hyperlegible" pitchFamily="2" charset="0"/>
                <a:ea typeface="Calibri" panose="020F0502020204030204" pitchFamily="34" charset="0"/>
                <a:cs typeface="Times New Roman" panose="02020603050405020304" pitchFamily="18" charset="0"/>
              </a:rPr>
              <a:t>remanente pequeño</a:t>
            </a:r>
            <a:r>
              <a:rPr lang="es-ES" sz="1800" i="1" kern="100" dirty="0">
                <a:effectLst/>
                <a:latin typeface="Atkinson Hyperlegible" pitchFamily="2" charset="0"/>
                <a:ea typeface="Calibri" panose="020F0502020204030204" pitchFamily="34" charset="0"/>
                <a:cs typeface="Times New Roman" panose="02020603050405020304" pitchFamily="18" charset="0"/>
              </a:rPr>
              <a:t>, seríamos como Sodoma, parecidos a Gomorra”.</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Con este segundo texto de Isaías, Pablo vuelve al tema de los “descendientes” / “germen o simiente” (</a:t>
            </a:r>
            <a:r>
              <a:rPr lang="es-ES" sz="1800" i="1" kern="100" dirty="0">
                <a:effectLst/>
                <a:latin typeface="Atkinson Hyperlegible" pitchFamily="2" charset="0"/>
                <a:ea typeface="Calibri" panose="020F0502020204030204" pitchFamily="34" charset="0"/>
                <a:cs typeface="Times New Roman" panose="02020603050405020304" pitchFamily="18" charset="0"/>
              </a:rPr>
              <a:t>Gr. </a:t>
            </a:r>
            <a:r>
              <a:rPr lang="es-ES" sz="1800" i="1" kern="100" dirty="0" err="1">
                <a:effectLst/>
                <a:latin typeface="Atkinson Hyperlegible" pitchFamily="2" charset="0"/>
                <a:ea typeface="Calibri" panose="020F0502020204030204" pitchFamily="34" charset="0"/>
                <a:cs typeface="Times New Roman" panose="02020603050405020304" pitchFamily="18" charset="0"/>
              </a:rPr>
              <a:t>sperma</a:t>
            </a:r>
            <a:r>
              <a:rPr lang="es-ES" sz="1800" kern="100" dirty="0">
                <a:effectLst/>
                <a:latin typeface="Atkinson Hyperlegible" pitchFamily="2" charset="0"/>
                <a:ea typeface="Calibri" panose="020F0502020204030204" pitchFamily="34" charset="0"/>
                <a:cs typeface="Times New Roman" panose="02020603050405020304" pitchFamily="18" charset="0"/>
              </a:rPr>
              <a:t>), que introdujo la cita Gen 21,12 en Rom 9,7 (“No todo Israel es Israel”)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El propósito electivo de Dios continúa actuando en el tiempo presente.</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2432066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329"/>
          </a:xfrm>
        </p:spPr>
        <p:txBody>
          <a:bodyPr/>
          <a:lstStyle/>
          <a:p>
            <a:r>
              <a:rPr lang="es-ES" b="1" dirty="0">
                <a:latin typeface="Fira Sans" panose="020B0503050000020004" pitchFamily="34" charset="0"/>
              </a:rPr>
              <a:t>1.2. EXEGESIS</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1" y="1232300"/>
            <a:ext cx="3605864"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400" kern="100" dirty="0">
                <a:effectLst/>
                <a:latin typeface="Atkinson Hyperlegible" pitchFamily="2" charset="0"/>
                <a:ea typeface="Calibri" panose="020F0502020204030204" pitchFamily="34" charset="0"/>
                <a:cs typeface="Times New Roman" panose="02020603050405020304" pitchFamily="18" charset="0"/>
              </a:rPr>
              <a:t>En Rom 9,19-29, el uso de la diatriba es crucial para Pablo para acentuar la negativa a la objeción y el argumento de Rom 9,14-18. </a:t>
            </a:r>
          </a:p>
          <a:p>
            <a:pPr marL="76200" indent="0" algn="just">
              <a:lnSpc>
                <a:spcPct val="107000"/>
              </a:lnSpc>
              <a:spcAft>
                <a:spcPts val="800"/>
              </a:spcAft>
              <a:buNone/>
            </a:pPr>
            <a:r>
              <a:rPr lang="es-ES" sz="1400" kern="100" dirty="0">
                <a:effectLst/>
                <a:latin typeface="Atkinson Hyperlegible" pitchFamily="2" charset="0"/>
                <a:ea typeface="Calibri" panose="020F0502020204030204" pitchFamily="34" charset="0"/>
                <a:cs typeface="Times New Roman" panose="02020603050405020304" pitchFamily="18" charset="0"/>
              </a:rPr>
              <a:t>Pablo utiliza las Escrituras en 9,1-29 revelará lo siguiente: </a:t>
            </a:r>
          </a:p>
          <a:p>
            <a:pPr marL="419100" indent="-342900" algn="just">
              <a:lnSpc>
                <a:spcPct val="107000"/>
              </a:lnSpc>
              <a:spcAft>
                <a:spcPts val="800"/>
              </a:spcAft>
              <a:buFont typeface="+mj-lt"/>
              <a:buAutoNum type="arabicPeriod"/>
            </a:pPr>
            <a:r>
              <a:rPr lang="es-ES" sz="1400" kern="100" dirty="0">
                <a:effectLst/>
                <a:latin typeface="Atkinson Hyperlegible" pitchFamily="2" charset="0"/>
                <a:ea typeface="Calibri" panose="020F0502020204030204" pitchFamily="34" charset="0"/>
                <a:cs typeface="Times New Roman" panose="02020603050405020304" pitchFamily="18" charset="0"/>
              </a:rPr>
              <a:t>Emplea las Escrituras para relatar la historia de Israel. </a:t>
            </a:r>
          </a:p>
          <a:p>
            <a:pPr marL="419100" indent="-342900" algn="just">
              <a:lnSpc>
                <a:spcPct val="107000"/>
              </a:lnSpc>
              <a:spcAft>
                <a:spcPts val="800"/>
              </a:spcAft>
              <a:buFont typeface="+mj-lt"/>
              <a:buAutoNum type="arabicPeriod"/>
            </a:pPr>
            <a:r>
              <a:rPr lang="es-ES" sz="1400" kern="100" dirty="0">
                <a:effectLst/>
                <a:latin typeface="Atkinson Hyperlegible" pitchFamily="2" charset="0"/>
                <a:ea typeface="Calibri" panose="020F0502020204030204" pitchFamily="34" charset="0"/>
                <a:cs typeface="Times New Roman" panose="02020603050405020304" pitchFamily="18" charset="0"/>
              </a:rPr>
              <a:t>La lectura cristológica de Pablo de las Escrituras le permite descubrir el propósito electivo de Dios para su propio tiempo, y </a:t>
            </a:r>
          </a:p>
          <a:p>
            <a:pPr marL="419100" indent="-342900" algn="just">
              <a:lnSpc>
                <a:spcPct val="107000"/>
              </a:lnSpc>
              <a:spcAft>
                <a:spcPts val="800"/>
              </a:spcAft>
              <a:buFont typeface="+mj-lt"/>
              <a:buAutoNum type="arabicPeriod"/>
            </a:pPr>
            <a:r>
              <a:rPr lang="es-ES" sz="1400" kern="100" dirty="0">
                <a:effectLst/>
                <a:latin typeface="Atkinson Hyperlegible" pitchFamily="2" charset="0"/>
                <a:ea typeface="Calibri" panose="020F0502020204030204" pitchFamily="34" charset="0"/>
                <a:cs typeface="Times New Roman" panose="02020603050405020304" pitchFamily="18" charset="0"/>
              </a:rPr>
              <a:t>Pablo ve las Escrituras de Israel como una palabra viva que encuentra un nuevo significado a la luz de la justicia salvadora de Dios en Jesucristo.</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4" name="Imagen 3">
            <a:extLst>
              <a:ext uri="{FF2B5EF4-FFF2-40B4-BE49-F238E27FC236}">
                <a16:creationId xmlns:a16="http://schemas.microsoft.com/office/drawing/2014/main" id="{8AA521AF-B02F-4276-B13D-98B9B5D7CB0F}"/>
              </a:ext>
            </a:extLst>
          </p:cNvPr>
          <p:cNvPicPr>
            <a:picLocks noChangeAspect="1"/>
          </p:cNvPicPr>
          <p:nvPr/>
        </p:nvPicPr>
        <p:blipFill rotWithShape="1">
          <a:blip r:embed="rId3"/>
          <a:srcRect l="15139" r="5860"/>
          <a:stretch/>
        </p:blipFill>
        <p:spPr>
          <a:xfrm>
            <a:off x="4534788" y="1411658"/>
            <a:ext cx="4449884" cy="3167270"/>
          </a:xfrm>
          <a:prstGeom prst="rect">
            <a:avLst/>
          </a:prstGeom>
        </p:spPr>
      </p:pic>
    </p:spTree>
    <p:extLst>
      <p:ext uri="{BB962C8B-B14F-4D97-AF65-F5344CB8AC3E}">
        <p14:creationId xmlns:p14="http://schemas.microsoft.com/office/powerpoint/2010/main" val="2427330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ES" b="1" dirty="0">
                <a:latin typeface="Fira Sans" panose="020B0503050000020004" pitchFamily="34" charset="0"/>
              </a:rPr>
              <a:t>Rom 9,19-21</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i="1" kern="100" dirty="0">
                <a:effectLst/>
                <a:latin typeface="Atkinson Hyperlegible" pitchFamily="2" charset="0"/>
                <a:ea typeface="Calibri" panose="020F0502020204030204" pitchFamily="34" charset="0"/>
                <a:cs typeface="Times New Roman" panose="02020603050405020304" pitchFamily="18" charset="0"/>
              </a:rPr>
              <a:t>19</a:t>
            </a:r>
            <a:r>
              <a:rPr lang="es-ES" sz="1800" kern="100" dirty="0">
                <a:effectLst/>
                <a:latin typeface="Atkinson Hyperlegible" pitchFamily="2" charset="0"/>
                <a:ea typeface="Calibri" panose="020F0502020204030204" pitchFamily="34" charset="0"/>
                <a:cs typeface="Times New Roman" panose="02020603050405020304" pitchFamily="18" charset="0"/>
              </a:rPr>
              <a:t> Seguro que me dirás: Entonces, ¿de qué se enoja, si nadie puede hacer frente a su voluntad? </a:t>
            </a:r>
            <a:r>
              <a:rPr lang="es-ES" sz="1800" b="1" i="1" kern="100" dirty="0">
                <a:effectLst/>
                <a:latin typeface="Atkinson Hyperlegible" pitchFamily="2" charset="0"/>
                <a:ea typeface="Calibri" panose="020F0502020204030204" pitchFamily="34" charset="0"/>
                <a:cs typeface="Times New Roman" panose="02020603050405020304" pitchFamily="18" charset="0"/>
              </a:rPr>
              <a:t>20</a:t>
            </a:r>
            <a:r>
              <a:rPr lang="es-ES" sz="1800" kern="100" dirty="0">
                <a:effectLst/>
                <a:latin typeface="Atkinson Hyperlegible" pitchFamily="2" charset="0"/>
                <a:ea typeface="Calibri" panose="020F0502020204030204" pitchFamily="34" charset="0"/>
                <a:cs typeface="Times New Roman" panose="02020603050405020304" pitchFamily="18" charset="0"/>
              </a:rPr>
              <a:t> ¡Pero hombre! ¿Quién eres tú para pedir cuentas a Dios? ¿Acaso la vasija dirá al alfarero: por qué me hiciste así?  (</a:t>
            </a:r>
            <a:r>
              <a:rPr lang="es-ES" sz="1800" b="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Is</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29-16; 45,9</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21</a:t>
            </a:r>
            <a:r>
              <a:rPr lang="es-ES" sz="1800" kern="100" dirty="0">
                <a:effectLst/>
                <a:latin typeface="Atkinson Hyperlegible" pitchFamily="2" charset="0"/>
                <a:ea typeface="Calibri" panose="020F0502020204030204" pitchFamily="34" charset="0"/>
                <a:cs typeface="Times New Roman" panose="02020603050405020304" pitchFamily="18" charset="0"/>
              </a:rPr>
              <a:t> ¿O es que el alfarero no es dueño de hacer de una misma masa objetos para usos nobles y otros para usos despreciables? (</a:t>
            </a:r>
            <a:r>
              <a:rPr lang="es-ES" sz="1800" b="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Jer</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18,6</a:t>
            </a:r>
            <a:r>
              <a:rPr lang="es-ES" sz="1800" kern="100" dirty="0">
                <a:effectLst/>
                <a:latin typeface="Atkinson Hyperlegible" pitchFamily="2" charset="0"/>
                <a:ea typeface="Calibri" panose="020F0502020204030204" pitchFamily="34" charset="0"/>
                <a:cs typeface="Times New Roman" panose="02020603050405020304" pitchFamily="18" charset="0"/>
              </a:rPr>
              <a:t>)</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1648295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a:blip r:embed="rId3"/>
          <a:srcRect t="9367" b="9367"/>
          <a:stretch/>
        </p:blipFill>
        <p:spPr>
          <a:xfrm>
            <a:off x="3614014" y="1"/>
            <a:ext cx="5529978" cy="5143500"/>
          </a:xfrm>
          <a:custGeom>
            <a:avLst/>
            <a:gdLst/>
            <a:ahLst/>
            <a:cxnLst/>
            <a:rect l="l" t="t" r="r" b="b"/>
            <a:pathLst>
              <a:path w="21600" h="21600" extrusionOk="0">
                <a:moveTo>
                  <a:pt x="8131" y="0"/>
                </a:moveTo>
                <a:cubicBezTo>
                  <a:pt x="8421" y="1440"/>
                  <a:pt x="8569" y="2909"/>
                  <a:pt x="8568" y="4382"/>
                </a:cubicBezTo>
                <a:cubicBezTo>
                  <a:pt x="8568" y="11553"/>
                  <a:pt x="5165" y="17869"/>
                  <a:pt x="0" y="21566"/>
                </a:cubicBezTo>
                <a:lnTo>
                  <a:pt x="0" y="21600"/>
                </a:lnTo>
                <a:lnTo>
                  <a:pt x="21600" y="21600"/>
                </a:lnTo>
                <a:lnTo>
                  <a:pt x="21600" y="0"/>
                </a:lnTo>
                <a:lnTo>
                  <a:pt x="8131" y="0"/>
                </a:lnTo>
                <a:close/>
              </a:path>
            </a:pathLst>
          </a:custGeom>
          <a:noFill/>
          <a:ln>
            <a:noFill/>
          </a:ln>
        </p:spPr>
      </p:pic>
      <p:sp>
        <p:nvSpPr>
          <p:cNvPr id="99" name="Google Shape;99;p1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0" name="Google Shape;100;p1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1" name="Google Shape;101;p14"/>
          <p:cNvSpPr txBox="1">
            <a:spLocks noGrp="1"/>
          </p:cNvSpPr>
          <p:nvPr>
            <p:ph type="ctrTitle" idx="4294967295"/>
          </p:nvPr>
        </p:nvSpPr>
        <p:spPr>
          <a:xfrm>
            <a:off x="612846" y="2237509"/>
            <a:ext cx="4282200" cy="149404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4800" b="1" dirty="0">
                <a:solidFill>
                  <a:schemeClr val="accent3"/>
                </a:solidFill>
                <a:latin typeface="Fira Sans" panose="020B0503050000020004" pitchFamily="34" charset="0"/>
              </a:rPr>
              <a:t>LA IRA Y LA MISERICORDIA DE DIOS: </a:t>
            </a:r>
            <a:br>
              <a:rPr lang="es-ES" sz="4800" b="1" dirty="0">
                <a:solidFill>
                  <a:schemeClr val="accent3"/>
                </a:solidFill>
                <a:latin typeface="Fira Sans" panose="020B0503050000020004" pitchFamily="34" charset="0"/>
              </a:rPr>
            </a:br>
            <a:r>
              <a:rPr lang="es-ES" sz="4800" b="1" dirty="0">
                <a:solidFill>
                  <a:schemeClr val="accent3"/>
                </a:solidFill>
                <a:latin typeface="Fira Sans" panose="020B0503050000020004" pitchFamily="34" charset="0"/>
              </a:rPr>
              <a:t>Rom 9,19-29</a:t>
            </a:r>
          </a:p>
        </p:txBody>
      </p:sp>
      <p:sp>
        <p:nvSpPr>
          <p:cNvPr id="103" name="Google Shape;103;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b="1"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Si el evangelio de la elección de Pablo es correcto, entonces…</a:t>
            </a:r>
          </a:p>
          <a:p>
            <a:pPr marL="0" indent="0" algn="ctr">
              <a:lnSpc>
                <a:spcPct val="107000"/>
              </a:lnSpc>
              <a:spcAft>
                <a:spcPts val="800"/>
              </a:spcAft>
            </a:pPr>
            <a:endPar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s-ES" sz="2000" kern="100" dirty="0">
                <a:latin typeface="Fira Sans" panose="020B0503050000020004" pitchFamily="34" charset="0"/>
                <a:ea typeface="Fira Sans Light" panose="020B0403050000020004" pitchFamily="34" charset="0"/>
                <a:cs typeface="Times New Roman" panose="02020603050405020304" pitchFamily="18" charset="0"/>
              </a:rPr>
              <a:t>¿Quién puede resistir el plan redentor de elección de Dios, que avanza inexorablemente a pesar de la resistencia humana? </a:t>
            </a:r>
          </a:p>
          <a:p>
            <a:pPr marL="342900" indent="-342900" algn="just">
              <a:lnSpc>
                <a:spcPct val="107000"/>
              </a:lnSpc>
              <a:spcAft>
                <a:spcPts val="800"/>
              </a:spcAft>
              <a:buFont typeface="Arial" panose="020B0604020202020204" pitchFamily="34" charset="0"/>
              <a:buChar char="•"/>
            </a:pPr>
            <a:r>
              <a:rPr lang="es-ES" sz="2000" kern="100" dirty="0">
                <a:latin typeface="Fira Sans" panose="020B0503050000020004" pitchFamily="34" charset="0"/>
                <a:ea typeface="Fira Sans Light" panose="020B0403050000020004" pitchFamily="34" charset="0"/>
                <a:cs typeface="Times New Roman" panose="02020603050405020304" pitchFamily="18" charset="0"/>
              </a:rPr>
              <a:t>Si ni siquiera el poderoso Faraón pudo resistir al Señor, ¿quién puede? </a:t>
            </a:r>
          </a:p>
          <a:p>
            <a:pPr marL="342900" indent="-342900" algn="just">
              <a:lnSpc>
                <a:spcPct val="107000"/>
              </a:lnSpc>
              <a:spcAft>
                <a:spcPts val="800"/>
              </a:spcAft>
              <a:buFont typeface="Arial" panose="020B0604020202020204" pitchFamily="34" charset="0"/>
              <a:buChar char="•"/>
            </a:pPr>
            <a:r>
              <a:rPr lang="es-ES" sz="2000" kern="100" dirty="0">
                <a:latin typeface="Fira Sans" panose="020B0503050000020004" pitchFamily="34" charset="0"/>
                <a:ea typeface="Fira Sans Light" panose="020B0403050000020004" pitchFamily="34" charset="0"/>
                <a:cs typeface="Times New Roman" panose="02020603050405020304" pitchFamily="18" charset="0"/>
              </a:rPr>
              <a:t>Consciente de esta dificultad, en 9,19 Pablo anticipa la objeción de un interlocutor imaginario a la cual responderá en el resto de esta unidad (9,18–29). </a:t>
            </a:r>
          </a:p>
        </p:txBody>
      </p:sp>
    </p:spTree>
    <p:extLst>
      <p:ext uri="{BB962C8B-B14F-4D97-AF65-F5344CB8AC3E}">
        <p14:creationId xmlns:p14="http://schemas.microsoft.com/office/powerpoint/2010/main" val="258808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342900" indent="-342900" algn="just">
              <a:lnSpc>
                <a:spcPct val="107000"/>
              </a:lnSpc>
              <a:spcAft>
                <a:spcPts val="800"/>
              </a:spcAft>
              <a:buFont typeface="Arial" panose="020B0604020202020204" pitchFamily="34" charset="0"/>
              <a:buChar char="•"/>
            </a:pPr>
            <a:r>
              <a:rPr lang="es-ES" sz="2000" kern="100" dirty="0">
                <a:latin typeface="Fira Sans" panose="020B0503050000020004" pitchFamily="34" charset="0"/>
                <a:ea typeface="Fira Sans Light" panose="020B0403050000020004" pitchFamily="34" charset="0"/>
                <a:cs typeface="Times New Roman" panose="02020603050405020304" pitchFamily="18" charset="0"/>
              </a:rPr>
              <a:t>Lo que impulsa 9,19–21 es la afirmación de que Dios es el Creador de la humanidad, que Dios tiene la prerrogativa de hacer lo que quiera, y que el ser humano no tiene derecho a cuestionar los designios de Dios. </a:t>
            </a:r>
          </a:p>
          <a:p>
            <a:pPr marL="342900" indent="-342900" algn="just">
              <a:lnSpc>
                <a:spcPct val="107000"/>
              </a:lnSpc>
              <a:spcAft>
                <a:spcPts val="800"/>
              </a:spcAft>
              <a:buFont typeface="Arial" panose="020B0604020202020204" pitchFamily="34" charset="0"/>
              <a:buChar char="•"/>
            </a:pPr>
            <a:endParaRPr lang="es-ES" sz="2000" kern="100" dirty="0">
              <a:latin typeface="Fira Sans" panose="020B0503050000020004" pitchFamily="34" charset="0"/>
              <a:ea typeface="Fira Sans Light" panose="020B04030500000200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s-ES" sz="2000" kern="100" dirty="0">
                <a:latin typeface="Fira Sans" panose="020B0503050000020004" pitchFamily="34" charset="0"/>
                <a:ea typeface="Fira Sans Light" panose="020B0403050000020004" pitchFamily="34" charset="0"/>
                <a:cs typeface="Times New Roman" panose="02020603050405020304" pitchFamily="18" charset="0"/>
              </a:rPr>
              <a:t>Pablo ya habló de esto en 1,18–32, afirmando que Dios es conocido por lo que ha hecho y que la humanidad ha puesto en el lugar de Dios cosas que no son Dios. </a:t>
            </a:r>
          </a:p>
          <a:p>
            <a:pPr marL="342900" indent="-342900" algn="just">
              <a:lnSpc>
                <a:spcPct val="107000"/>
              </a:lnSpc>
              <a:spcAft>
                <a:spcPts val="800"/>
              </a:spcAft>
              <a:buFont typeface="Arial" panose="020B0604020202020204" pitchFamily="34" charset="0"/>
              <a:buChar char="•"/>
            </a:pPr>
            <a:endParaRPr lang="es-ES" sz="2000" kern="100" dirty="0">
              <a:latin typeface="Fira Sans" panose="020B0503050000020004" pitchFamily="34" charset="0"/>
              <a:ea typeface="Fira Sans Light" panose="020B04030500000200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s-ES" sz="2000" kern="100" dirty="0">
                <a:latin typeface="Fira Sans" panose="020B0503050000020004" pitchFamily="34" charset="0"/>
                <a:ea typeface="Fira Sans Light" panose="020B0403050000020004" pitchFamily="34" charset="0"/>
                <a:cs typeface="Times New Roman" panose="02020603050405020304" pitchFamily="18" charset="0"/>
              </a:rPr>
              <a:t>Lo mismo aparece inmediatamente después, en 9,22–23, donde el vocabulario de ira, poder, paciencia y gloria reanuda el lenguaje de 1,18–32.</a:t>
            </a:r>
          </a:p>
        </p:txBody>
      </p:sp>
    </p:spTree>
    <p:extLst>
      <p:ext uri="{BB962C8B-B14F-4D97-AF65-F5344CB8AC3E}">
        <p14:creationId xmlns:p14="http://schemas.microsoft.com/office/powerpoint/2010/main" val="413836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9,22-23</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endParaRPr lang="es-ES"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b="1" i="1" kern="100" dirty="0">
                <a:effectLst/>
                <a:latin typeface="Atkinson Hyperlegible" pitchFamily="2" charset="0"/>
                <a:ea typeface="Calibri" panose="020F0502020204030204" pitchFamily="34" charset="0"/>
                <a:cs typeface="Times New Roman" panose="02020603050405020304" pitchFamily="18" charset="0"/>
              </a:rPr>
              <a:t>22</a:t>
            </a:r>
            <a:r>
              <a:rPr lang="es-ES" sz="1800" kern="100" dirty="0">
                <a:effectLst/>
                <a:latin typeface="Atkinson Hyperlegible" pitchFamily="2" charset="0"/>
                <a:ea typeface="Calibri" panose="020F0502020204030204" pitchFamily="34" charset="0"/>
                <a:cs typeface="Times New Roman" panose="02020603050405020304" pitchFamily="18" charset="0"/>
              </a:rPr>
              <a:t> Pues bien, ¿qué vas a replicar si Dios, queriendo manifestar su ira y dar a conocer su poder, soportó con gran paciencia a los que eran objetos de ira, preparados para la perdición, </a:t>
            </a:r>
            <a:r>
              <a:rPr lang="es-ES" sz="1800" b="1" i="1" kern="100" dirty="0">
                <a:effectLst/>
                <a:latin typeface="Atkinson Hyperlegible" pitchFamily="2" charset="0"/>
                <a:ea typeface="Calibri" panose="020F0502020204030204" pitchFamily="34" charset="0"/>
                <a:cs typeface="Times New Roman" panose="02020603050405020304" pitchFamily="18" charset="0"/>
              </a:rPr>
              <a:t>23</a:t>
            </a:r>
            <a:r>
              <a:rPr lang="es-ES" sz="1800" kern="100" dirty="0">
                <a:effectLst/>
                <a:latin typeface="Atkinson Hyperlegible" pitchFamily="2" charset="0"/>
                <a:ea typeface="Calibri" panose="020F0502020204030204" pitchFamily="34" charset="0"/>
                <a:cs typeface="Times New Roman" panose="02020603050405020304" pitchFamily="18" charset="0"/>
              </a:rPr>
              <a:t> a fin de dar a conocer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8,29</a:t>
            </a:r>
            <a:r>
              <a:rPr lang="es-ES" sz="1800" kern="100" dirty="0">
                <a:effectLst/>
                <a:latin typeface="Atkinson Hyperlegible" pitchFamily="2" charset="0"/>
                <a:ea typeface="Calibri" panose="020F0502020204030204" pitchFamily="34" charset="0"/>
                <a:cs typeface="Times New Roman" panose="02020603050405020304" pitchFamily="18" charset="0"/>
              </a:rPr>
              <a:t>) la riqueza de su gloria con los que eran objetos de misericordia, que de antemano había preparado para participar de esa gloria?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3874221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just">
              <a:lnSpc>
                <a:spcPct val="107000"/>
              </a:lnSpc>
              <a:spcAft>
                <a:spcPts val="800"/>
              </a:spcAft>
            </a:pPr>
            <a:r>
              <a:rPr lang="es-ES" sz="2000" kern="100" dirty="0">
                <a:latin typeface="Fira Sans" panose="020B0503050000020004" pitchFamily="34" charset="0"/>
                <a:ea typeface="Fira Sans Light" panose="020B0403050000020004" pitchFamily="34" charset="0"/>
                <a:cs typeface="Times New Roman" panose="02020603050405020304" pitchFamily="18" charset="0"/>
              </a:rPr>
              <a:t>¿A qué se refiere Pablo al hablar de “vasijas”? (v. 22-23) Hablaría de dos tipos de “vasijas”. El término en sí es ambiguo, objeto, recipientes o instrumentos para algo precioso o algo mundano. </a:t>
            </a:r>
          </a:p>
          <a:p>
            <a:pPr marL="342900" indent="-342900" algn="just">
              <a:lnSpc>
                <a:spcPct val="107000"/>
              </a:lnSpc>
              <a:spcAft>
                <a:spcPts val="800"/>
              </a:spcAft>
              <a:buFont typeface="Arial" panose="020B0604020202020204" pitchFamily="34" charset="0"/>
              <a:buChar char="•"/>
            </a:pPr>
            <a:endParaRPr lang="es-ES" sz="2000" kern="100" dirty="0">
              <a:latin typeface="Fira Sans" panose="020B0503050000020004" pitchFamily="34" charset="0"/>
              <a:ea typeface="Fira Sans Light" panose="020B04030500000200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s-ES" sz="2000" kern="100" dirty="0">
                <a:latin typeface="Fira Sans" panose="020B0503050000020004" pitchFamily="34" charset="0"/>
                <a:ea typeface="Fira Sans Light" panose="020B0403050000020004" pitchFamily="34" charset="0"/>
                <a:cs typeface="Times New Roman" panose="02020603050405020304" pitchFamily="18" charset="0"/>
              </a:rPr>
              <a:t>En este caso, son "traídos" por Dios, como en </a:t>
            </a:r>
            <a:r>
              <a:rPr lang="es-ES" sz="2000" kern="100" dirty="0" err="1">
                <a:latin typeface="Fira Sans" panose="020B0503050000020004" pitchFamily="34" charset="0"/>
                <a:ea typeface="Fira Sans Light" panose="020B0403050000020004" pitchFamily="34" charset="0"/>
                <a:cs typeface="Times New Roman" panose="02020603050405020304" pitchFamily="18" charset="0"/>
              </a:rPr>
              <a:t>Jer</a:t>
            </a:r>
            <a:r>
              <a:rPr lang="es-ES" sz="2000" kern="100" dirty="0">
                <a:latin typeface="Fira Sans" panose="020B0503050000020004" pitchFamily="34" charset="0"/>
                <a:ea typeface="Fira Sans Light" panose="020B0403050000020004" pitchFamily="34" charset="0"/>
                <a:cs typeface="Times New Roman" panose="02020603050405020304" pitchFamily="18" charset="0"/>
              </a:rPr>
              <a:t> 27,25 LXX ("El Señor abrió su tesoro y sacó sus instrumentos de ira"). </a:t>
            </a:r>
          </a:p>
          <a:p>
            <a:pPr marL="342900" indent="-342900" algn="just">
              <a:lnSpc>
                <a:spcPct val="107000"/>
              </a:lnSpc>
              <a:spcAft>
                <a:spcPts val="800"/>
              </a:spcAft>
              <a:buFont typeface="Arial" panose="020B0604020202020204" pitchFamily="34" charset="0"/>
              <a:buChar char="•"/>
            </a:pPr>
            <a:endParaRPr lang="es-ES" sz="2000" kern="100" dirty="0">
              <a:latin typeface="Fira Sans" panose="020B0503050000020004" pitchFamily="34" charset="0"/>
              <a:ea typeface="Fira Sans Light" panose="020B04030500000200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s-ES" sz="2000" kern="100" dirty="0">
                <a:latin typeface="Fira Sans" panose="020B0503050000020004" pitchFamily="34" charset="0"/>
                <a:ea typeface="Fira Sans Light" panose="020B0403050000020004" pitchFamily="34" charset="0"/>
                <a:cs typeface="Times New Roman" panose="02020603050405020304" pitchFamily="18" charset="0"/>
              </a:rPr>
              <a:t>En ambas traducciones, Pablo continúa en el v. 24 identificando a los vasos de misericordia como “nosotros” (no utiliza el nombre “vasos de ira”)</a:t>
            </a:r>
          </a:p>
        </p:txBody>
      </p:sp>
    </p:spTree>
    <p:extLst>
      <p:ext uri="{BB962C8B-B14F-4D97-AF65-F5344CB8AC3E}">
        <p14:creationId xmlns:p14="http://schemas.microsoft.com/office/powerpoint/2010/main" val="3231186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1062074"/>
          </a:xfrm>
        </p:spPr>
        <p:txBody>
          <a:bodyPr/>
          <a:lstStyle/>
          <a:p>
            <a:r>
              <a:rPr lang="es-ES" b="1" dirty="0">
                <a:latin typeface="Fira Sans" panose="020B0503050000020004" pitchFamily="34" charset="0"/>
              </a:rPr>
              <a:t>Ha hecho de “nosotros” llamados no solo de entre los judíos y gentiles</a:t>
            </a:r>
            <a:br>
              <a:rPr lang="es-ES" b="1" dirty="0">
                <a:latin typeface="Fira Sans" panose="020B0503050000020004" pitchFamily="34" charset="0"/>
              </a:rPr>
            </a:br>
            <a:r>
              <a:rPr lang="es-ES" b="1" dirty="0">
                <a:latin typeface="Fira Sans" panose="020B0503050000020004" pitchFamily="34" charset="0"/>
              </a:rPr>
              <a:t>9,24-26 </a:t>
            </a:r>
          </a:p>
        </p:txBody>
      </p:sp>
      <p:sp>
        <p:nvSpPr>
          <p:cNvPr id="115" name="Google Shape;115;p16"/>
          <p:cNvSpPr txBox="1">
            <a:spLocks noGrp="1"/>
          </p:cNvSpPr>
          <p:nvPr>
            <p:ph type="body" idx="1"/>
          </p:nvPr>
        </p:nvSpPr>
        <p:spPr>
          <a:xfrm>
            <a:off x="779100" y="1232300"/>
            <a:ext cx="4208536" cy="3838464"/>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i="1" kern="100" dirty="0">
                <a:effectLst/>
                <a:latin typeface="Atkinson Hyperlegible" pitchFamily="2" charset="0"/>
                <a:ea typeface="Calibri" panose="020F0502020204030204" pitchFamily="34" charset="0"/>
                <a:cs typeface="Times New Roman" panose="02020603050405020304" pitchFamily="18" charset="0"/>
              </a:rPr>
              <a:t>24 </a:t>
            </a:r>
            <a:r>
              <a:rPr lang="es-ES" sz="1800" kern="100" dirty="0">
                <a:effectLst/>
                <a:latin typeface="Atkinson Hyperlegible" pitchFamily="2" charset="0"/>
                <a:ea typeface="Calibri" panose="020F0502020204030204" pitchFamily="34" charset="0"/>
                <a:cs typeface="Times New Roman" panose="02020603050405020304" pitchFamily="18" charset="0"/>
              </a:rPr>
              <a:t>Es lo que ha hecho con nosotros, llamados no sólo de entre los judíos, sino también de entre los gentiles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3,29</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25 </a:t>
            </a:r>
            <a:r>
              <a:rPr lang="es-ES" sz="1800" kern="100" dirty="0">
                <a:effectLst/>
                <a:latin typeface="Atkinson Hyperlegible" pitchFamily="2" charset="0"/>
                <a:ea typeface="Calibri" panose="020F0502020204030204" pitchFamily="34" charset="0"/>
                <a:cs typeface="Times New Roman" panose="02020603050405020304" pitchFamily="18" charset="0"/>
              </a:rPr>
              <a:t>Como dice también en Oseas: Llamaré pueblo mío al que no es mi pueblo; y amada mía a la que no es mi amada.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Os 2,25; 1Pe 2,10</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26 </a:t>
            </a:r>
            <a:r>
              <a:rPr lang="es-ES" sz="1800" kern="100" dirty="0">
                <a:effectLst/>
                <a:latin typeface="Atkinson Hyperlegible" pitchFamily="2" charset="0"/>
                <a:ea typeface="Calibri" panose="020F0502020204030204" pitchFamily="34" charset="0"/>
                <a:cs typeface="Times New Roman" panose="02020603050405020304" pitchFamily="18" charset="0"/>
              </a:rPr>
              <a:t>Y en el lugar mismo en que se les dijo: No sois mi pueblo, serán llamados: Hijos del Dios vivo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Os 2,1</a:t>
            </a:r>
            <a:r>
              <a:rPr lang="es-ES" sz="1800" kern="100" dirty="0">
                <a:effectLst/>
                <a:latin typeface="Atkinson Hyperlegible" pitchFamily="2" charset="0"/>
                <a:ea typeface="Calibri" panose="020F0502020204030204" pitchFamily="34" charset="0"/>
                <a:cs typeface="Times New Roman" panose="02020603050405020304" pitchFamily="18" charset="0"/>
              </a:rPr>
              <a:t>).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4100" name="Picture 4">
            <a:extLst>
              <a:ext uri="{FF2B5EF4-FFF2-40B4-BE49-F238E27FC236}">
                <a16:creationId xmlns:a16="http://schemas.microsoft.com/office/drawing/2014/main" id="{C0965A40-8A95-4DB2-814D-5F2E9060C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407" y="1824959"/>
            <a:ext cx="3537527" cy="265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284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329"/>
          </a:xfrm>
        </p:spPr>
        <p:txBody>
          <a:bodyPr/>
          <a:lstStyle/>
          <a:p>
            <a:r>
              <a:rPr lang="es-MX" b="1" dirty="0">
                <a:latin typeface="Fira Sans" panose="020B0503050000020004" pitchFamily="34" charset="0"/>
              </a:rPr>
              <a:t>Ha hecho de “nosotros”</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099" y="1232300"/>
            <a:ext cx="7249609"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effectLst/>
                <a:latin typeface="Atkinson Hyperlegible" pitchFamily="2" charset="0"/>
                <a:ea typeface="Calibri" panose="020F0502020204030204" pitchFamily="34" charset="0"/>
                <a:cs typeface="Times New Roman" panose="02020603050405020304" pitchFamily="18" charset="0"/>
              </a:rPr>
              <a:t>Rom 9,24: </a:t>
            </a:r>
            <a:r>
              <a:rPr lang="es-ES" sz="1800" kern="100" dirty="0">
                <a:effectLst/>
                <a:latin typeface="Atkinson Hyperlegible" pitchFamily="2" charset="0"/>
                <a:ea typeface="Calibri" panose="020F0502020204030204" pitchFamily="34" charset="0"/>
                <a:cs typeface="Times New Roman" panose="02020603050405020304" pitchFamily="18" charset="0"/>
              </a:rPr>
              <a:t>una estructura </a:t>
            </a:r>
            <a:r>
              <a:rPr lang="es-ES" sz="1800" kern="100" dirty="0" err="1">
                <a:effectLst/>
                <a:latin typeface="Atkinson Hyperlegible" pitchFamily="2" charset="0"/>
                <a:ea typeface="Calibri" panose="020F0502020204030204" pitchFamily="34" charset="0"/>
                <a:cs typeface="Times New Roman" panose="02020603050405020304" pitchFamily="18" charset="0"/>
              </a:rPr>
              <a:t>quiástica</a:t>
            </a:r>
            <a:r>
              <a:rPr lang="es-ES" sz="1800" kern="100" dirty="0">
                <a:effectLst/>
                <a:latin typeface="Atkinson Hyperlegible" pitchFamily="2" charset="0"/>
                <a:ea typeface="Calibri" panose="020F0502020204030204" pitchFamily="34" charset="0"/>
                <a:cs typeface="Times New Roman" panose="02020603050405020304" pitchFamily="18" charset="0"/>
              </a:rPr>
              <a:t>, los vv. siguen un patrón A B </a:t>
            </a:r>
            <a:r>
              <a:rPr lang="es-ES" sz="1800" kern="100" dirty="0" err="1">
                <a:effectLst/>
                <a:latin typeface="Atkinson Hyperlegible" pitchFamily="2" charset="0"/>
                <a:ea typeface="Calibri" panose="020F0502020204030204" pitchFamily="34" charset="0"/>
                <a:cs typeface="Times New Roman" panose="02020603050405020304" pitchFamily="18" charset="0"/>
              </a:rPr>
              <a:t>B</a:t>
            </a:r>
            <a:r>
              <a:rPr lang="es-ES" sz="1800" kern="100" dirty="0">
                <a:effectLst/>
                <a:latin typeface="Atkinson Hyperlegible" pitchFamily="2" charset="0"/>
                <a:ea typeface="Calibri" panose="020F0502020204030204" pitchFamily="34" charset="0"/>
                <a:cs typeface="Times New Roman" panose="02020603050405020304" pitchFamily="18" charset="0"/>
              </a:rPr>
              <a:t>’ A’:</a:t>
            </a:r>
          </a:p>
          <a:p>
            <a:pPr algn="just">
              <a:lnSpc>
                <a:spcPct val="107000"/>
              </a:lnSpc>
              <a:spcAft>
                <a:spcPts val="800"/>
              </a:spcAft>
            </a:pPr>
            <a:r>
              <a:rPr lang="es-ES" sz="1800" b="1" kern="100" dirty="0">
                <a:effectLst/>
                <a:latin typeface="Atkinson Hyperlegible" pitchFamily="2" charset="0"/>
                <a:ea typeface="Calibri" panose="020F0502020204030204" pitchFamily="34" charset="0"/>
                <a:cs typeface="Times New Roman" panose="02020603050405020304" pitchFamily="18" charset="0"/>
              </a:rPr>
              <a:t>A</a:t>
            </a:r>
            <a:r>
              <a:rPr lang="es-ES" sz="1800" kern="100" dirty="0">
                <a:effectLst/>
                <a:latin typeface="Atkinson Hyperlegible" pitchFamily="2" charset="0"/>
                <a:ea typeface="Calibri" panose="020F0502020204030204" pitchFamily="34" charset="0"/>
                <a:cs typeface="Times New Roman" panose="02020603050405020304" pitchFamily="18" charset="0"/>
              </a:rPr>
              <a:t> Dios llama a algunos judíos (v. 24a) </a:t>
            </a:r>
          </a:p>
          <a:p>
            <a:pPr algn="just">
              <a:lnSpc>
                <a:spcPct val="107000"/>
              </a:lnSpc>
              <a:spcAft>
                <a:spcPts val="800"/>
              </a:spcAft>
            </a:pPr>
            <a:r>
              <a:rPr lang="es-ES" sz="1800" b="1" kern="100" dirty="0">
                <a:effectLst/>
                <a:latin typeface="Atkinson Hyperlegible" pitchFamily="2" charset="0"/>
                <a:ea typeface="Calibri" panose="020F0502020204030204" pitchFamily="34" charset="0"/>
                <a:cs typeface="Times New Roman" panose="02020603050405020304" pitchFamily="18" charset="0"/>
              </a:rPr>
              <a:t>B</a:t>
            </a:r>
            <a:r>
              <a:rPr lang="es-ES" sz="1800" kern="100" dirty="0">
                <a:effectLst/>
                <a:latin typeface="Atkinson Hyperlegible" pitchFamily="2" charset="0"/>
                <a:ea typeface="Calibri" panose="020F0502020204030204" pitchFamily="34" charset="0"/>
                <a:cs typeface="Times New Roman" panose="02020603050405020304" pitchFamily="18" charset="0"/>
              </a:rPr>
              <a:t> Dios llama a los gentiles (v. 24b)</a:t>
            </a:r>
          </a:p>
          <a:p>
            <a:pPr algn="just">
              <a:lnSpc>
                <a:spcPct val="107000"/>
              </a:lnSpc>
              <a:spcAft>
                <a:spcPts val="800"/>
              </a:spcAft>
            </a:pPr>
            <a:r>
              <a:rPr lang="es-ES" sz="1800" b="1" kern="100" dirty="0">
                <a:effectLst/>
                <a:latin typeface="Atkinson Hyperlegible" pitchFamily="2" charset="0"/>
                <a:ea typeface="Calibri" panose="020F0502020204030204" pitchFamily="34" charset="0"/>
                <a:cs typeface="Times New Roman" panose="02020603050405020304" pitchFamily="18" charset="0"/>
              </a:rPr>
              <a:t>B’</a:t>
            </a:r>
            <a:r>
              <a:rPr lang="es-ES" sz="1800" kern="100" dirty="0">
                <a:effectLst/>
                <a:latin typeface="Atkinson Hyperlegible" pitchFamily="2" charset="0"/>
                <a:ea typeface="Calibri" panose="020F0502020204030204" pitchFamily="34" charset="0"/>
                <a:cs typeface="Times New Roman" panose="02020603050405020304" pitchFamily="18" charset="0"/>
              </a:rPr>
              <a:t> el AT confirma el llamamiento de Dios a los gentiles (vv. 25–26)</a:t>
            </a:r>
          </a:p>
          <a:p>
            <a:pPr algn="just">
              <a:lnSpc>
                <a:spcPct val="107000"/>
              </a:lnSpc>
              <a:spcAft>
                <a:spcPts val="800"/>
              </a:spcAft>
            </a:pPr>
            <a:r>
              <a:rPr lang="es-ES" sz="1800" b="1" kern="100" dirty="0">
                <a:effectLst/>
                <a:latin typeface="Atkinson Hyperlegible" pitchFamily="2" charset="0"/>
                <a:ea typeface="Calibri" panose="020F0502020204030204" pitchFamily="34" charset="0"/>
                <a:cs typeface="Times New Roman" panose="02020603050405020304" pitchFamily="18" charset="0"/>
              </a:rPr>
              <a:t>A’</a:t>
            </a:r>
            <a:r>
              <a:rPr lang="es-ES" sz="1800" kern="100" dirty="0">
                <a:effectLst/>
                <a:latin typeface="Atkinson Hyperlegible" pitchFamily="2" charset="0"/>
                <a:ea typeface="Calibri" panose="020F0502020204030204" pitchFamily="34" charset="0"/>
                <a:cs typeface="Times New Roman" panose="02020603050405020304" pitchFamily="18" charset="0"/>
              </a:rPr>
              <a:t> el AT confirma el llamamiento de Dios “de algunos judíos” (vv. 27–29)</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El verbo “</a:t>
            </a:r>
            <a:r>
              <a:rPr lang="es-ES" sz="1800" b="1" kern="100" dirty="0">
                <a:effectLst/>
                <a:latin typeface="Atkinson Hyperlegible" pitchFamily="2" charset="0"/>
                <a:ea typeface="Calibri" panose="020F0502020204030204" pitchFamily="34" charset="0"/>
                <a:cs typeface="Times New Roman" panose="02020603050405020304" pitchFamily="18" charset="0"/>
              </a:rPr>
              <a:t>llamar</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kern="100" dirty="0" err="1">
                <a:effectLst/>
                <a:latin typeface="Atkinson Hyperlegible" pitchFamily="2" charset="0"/>
                <a:ea typeface="Calibri" panose="020F0502020204030204" pitchFamily="34" charset="0"/>
                <a:cs typeface="Times New Roman" panose="02020603050405020304" pitchFamily="18" charset="0"/>
              </a:rPr>
              <a:t>kaleo</a:t>
            </a:r>
            <a:r>
              <a:rPr lang="es-ES" sz="1800" kern="100" dirty="0">
                <a:effectLst/>
                <a:latin typeface="Atkinson Hyperlegible" pitchFamily="2" charset="0"/>
                <a:ea typeface="Calibri" panose="020F0502020204030204" pitchFamily="34" charset="0"/>
                <a:cs typeface="Times New Roman" panose="02020603050405020304" pitchFamily="18" charset="0"/>
              </a:rPr>
              <a:t>) tiene su sentido habitual cuando Dios es el sujeto: su llamamiento eficaz para entrar en relación con él.</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4199008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88001"/>
          </a:xfrm>
        </p:spPr>
        <p:txBody>
          <a:bodyPr/>
          <a:lstStyle/>
          <a:p>
            <a:r>
              <a:rPr lang="es-ES" b="1" dirty="0">
                <a:latin typeface="Fira Sans" panose="020B0503050000020004" pitchFamily="34" charset="0"/>
              </a:rPr>
              <a:t>v. 24 llamándonos a “NOSOTROS”: “entre judíos y gentiles”</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099" y="1232300"/>
            <a:ext cx="7249609"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Pablo de las palabras de Dios de Oseas por su identificación de los gentiles entre los hijos e hijas de Dios, pero también es notable en que Pablo las aplica a </a:t>
            </a:r>
            <a:r>
              <a:rPr lang="es-ES" sz="1800" b="1" kern="100" dirty="0">
                <a:effectLst/>
                <a:latin typeface="Atkinson Hyperlegible" pitchFamily="2" charset="0"/>
                <a:ea typeface="Calibri" panose="020F0502020204030204" pitchFamily="34" charset="0"/>
                <a:cs typeface="Times New Roman" panose="02020603050405020304" pitchFamily="18" charset="0"/>
              </a:rPr>
              <a:t>algunos de entre los judíos</a:t>
            </a:r>
            <a:r>
              <a:rPr lang="es-ES" sz="1800" kern="100" dirty="0">
                <a:effectLst/>
                <a:latin typeface="Atkinson Hyperlegible" pitchFamily="2" charset="0"/>
                <a:ea typeface="Calibri" panose="020F0502020204030204" pitchFamily="34" charset="0"/>
                <a:cs typeface="Times New Roman" panose="02020603050405020304" pitchFamily="18" charset="0"/>
              </a:rPr>
              <a:t>. </a:t>
            </a: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a:t>
            </a:r>
            <a:r>
              <a:rPr lang="es-ES" sz="1800" b="1" kern="100" dirty="0">
                <a:effectLst/>
                <a:latin typeface="Atkinson Hyperlegible" pitchFamily="2" charset="0"/>
                <a:ea typeface="Calibri" panose="020F0502020204030204" pitchFamily="34" charset="0"/>
                <a:cs typeface="Times New Roman" panose="02020603050405020304" pitchFamily="18" charset="0"/>
              </a:rPr>
              <a:t>Algunos</a:t>
            </a:r>
            <a:r>
              <a:rPr lang="es-ES" sz="1800" kern="100" dirty="0">
                <a:effectLst/>
                <a:latin typeface="Atkinson Hyperlegible" pitchFamily="2" charset="0"/>
                <a:ea typeface="Calibri" panose="020F0502020204030204" pitchFamily="34" charset="0"/>
                <a:cs typeface="Times New Roman" panose="02020603050405020304" pitchFamily="18" charset="0"/>
              </a:rPr>
              <a:t>” no es “todos”, sin embargo. Implícita o explícitamente, Pablo ha regresado a la angustia que abre este capítulo (9,1–3) y ha planteado el espectro de que </a:t>
            </a:r>
            <a:r>
              <a:rPr lang="es-ES" sz="1800" b="1" kern="100" dirty="0">
                <a:effectLst/>
                <a:latin typeface="Atkinson Hyperlegible" pitchFamily="2" charset="0"/>
                <a:ea typeface="Calibri" panose="020F0502020204030204" pitchFamily="34" charset="0"/>
                <a:cs typeface="Times New Roman" panose="02020603050405020304" pitchFamily="18" charset="0"/>
              </a:rPr>
              <a:t>gran parte de Israel permanece fuera </a:t>
            </a:r>
            <a:r>
              <a:rPr lang="es-ES" sz="1800" kern="100" dirty="0">
                <a:effectLst/>
                <a:latin typeface="Atkinson Hyperlegible" pitchFamily="2" charset="0"/>
                <a:ea typeface="Calibri" panose="020F0502020204030204" pitchFamily="34" charset="0"/>
                <a:cs typeface="Times New Roman" panose="02020603050405020304" pitchFamily="18" charset="0"/>
              </a:rPr>
              <a:t>de aquellos a quienes se dirige con amor en los vv. 25–26. Quizás incluso deban ser identificados con los “vasos de ira”. Los vv. 27–28 hablan de ese horror con palabras que Isaías “clama” en favor de Israel.</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2619979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idx="4294967295"/>
          </p:nvPr>
        </p:nvSpPr>
        <p:spPr>
          <a:xfrm>
            <a:off x="987041" y="443345"/>
            <a:ext cx="6962100" cy="430650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b="1" dirty="0">
                <a:solidFill>
                  <a:schemeClr val="lt1"/>
                </a:solidFill>
                <a:effectLst>
                  <a:outerShdw blurRad="38100" dist="38100" dir="2700000" algn="tl">
                    <a:srgbClr val="000000">
                      <a:alpha val="43137"/>
                    </a:srgbClr>
                  </a:outerShdw>
                </a:effectLst>
                <a:latin typeface="Fira Sans" panose="020B0503050000020004" pitchFamily="34" charset="0"/>
              </a:rPr>
              <a:t>Pablo va ahora un paso más allá llevando este principio de la elección a su conclusión lógica. Puesto que lo que cuenta es la Gracia de Dios, Él es entonces libre de llamar a los gentiles a su reino igual que a los judíos.</a:t>
            </a:r>
            <a:endParaRPr b="1" dirty="0">
              <a:solidFill>
                <a:schemeClr val="lt1"/>
              </a:solidFill>
              <a:effectLst>
                <a:outerShdw blurRad="38100" dist="38100" dir="2700000" algn="tl">
                  <a:srgbClr val="000000">
                    <a:alpha val="43137"/>
                  </a:srgbClr>
                </a:outerShdw>
              </a:effectLst>
              <a:latin typeface="Fira Sans" panose="020B0503050000020004" pitchFamily="34" charset="0"/>
            </a:endParaRPr>
          </a:p>
        </p:txBody>
      </p:sp>
      <p:sp>
        <p:nvSpPr>
          <p:cNvPr id="210" name="Google Shape;2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1957869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v. 24 llamándonos a “NOSOTROS”: “entre judíos y gentiles”</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Claramente el v. 24 sí identifica los vasos o instrumentos de misericordia como “nosotros”, marcando un salto dramático desde la </a:t>
            </a:r>
            <a:r>
              <a:rPr lang="es-ES" sz="1800" u="sng" kern="100" dirty="0">
                <a:effectLst/>
                <a:latin typeface="Atkinson Hyperlegible" pitchFamily="2" charset="0"/>
                <a:ea typeface="Calibri" panose="020F0502020204030204" pitchFamily="34" charset="0"/>
                <a:cs typeface="Times New Roman" panose="02020603050405020304" pitchFamily="18" charset="0"/>
              </a:rPr>
              <a:t>historia temprana de Israel </a:t>
            </a:r>
            <a:r>
              <a:rPr lang="es-ES" sz="1800" kern="100" dirty="0">
                <a:effectLst/>
                <a:latin typeface="Atkinson Hyperlegible" pitchFamily="2" charset="0"/>
                <a:ea typeface="Calibri" panose="020F0502020204030204" pitchFamily="34" charset="0"/>
                <a:cs typeface="Times New Roman" panose="02020603050405020304" pitchFamily="18" charset="0"/>
              </a:rPr>
              <a:t>(Isaac, Jacob, Esaú, Moisés, Faraón) hasta </a:t>
            </a:r>
            <a:r>
              <a:rPr lang="es-ES" sz="1800" u="sng" kern="100" dirty="0">
                <a:effectLst/>
                <a:latin typeface="Atkinson Hyperlegible" pitchFamily="2" charset="0"/>
                <a:ea typeface="Calibri" panose="020F0502020204030204" pitchFamily="34" charset="0"/>
                <a:cs typeface="Times New Roman" panose="02020603050405020304" pitchFamily="18" charset="0"/>
              </a:rPr>
              <a:t>el tiempo presente</a:t>
            </a:r>
            <a:r>
              <a:rPr lang="es-ES" sz="1800" kern="100" dirty="0">
                <a:effectLst/>
                <a:latin typeface="Atkinson Hyperlegible" pitchFamily="2" charset="0"/>
                <a:ea typeface="Calibri" panose="020F0502020204030204" pitchFamily="34" charset="0"/>
                <a:cs typeface="Times New Roman" panose="02020603050405020304" pitchFamily="18" charset="0"/>
              </a:rPr>
              <a:t>.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Este cambio fluido del pasado al presente recuerda al texto de 4,24, donde Pablo se refiere a la manera de tratar de Dios con Abraham cede abruptamente a la confianza de Dios con “nosotros”.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También anticipa el 15,4, donde Pablo escribirá que todo lo que se escribió anteriormente fue escrito para “nuestra” instrucción.</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3688712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Rom 9,27-29</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i="1" kern="100" dirty="0">
                <a:effectLst/>
                <a:latin typeface="Atkinson Hyperlegible" pitchFamily="2" charset="0"/>
                <a:ea typeface="Calibri" panose="020F0502020204030204" pitchFamily="34" charset="0"/>
                <a:cs typeface="Times New Roman" panose="02020603050405020304" pitchFamily="18" charset="0"/>
              </a:rPr>
              <a:t>27 </a:t>
            </a:r>
            <a:r>
              <a:rPr lang="es-ES" sz="1800" kern="100" dirty="0">
                <a:effectLst/>
                <a:latin typeface="Atkinson Hyperlegible" pitchFamily="2" charset="0"/>
                <a:ea typeface="Calibri" panose="020F0502020204030204" pitchFamily="34" charset="0"/>
                <a:cs typeface="Times New Roman" panose="02020603050405020304" pitchFamily="18" charset="0"/>
              </a:rPr>
              <a:t>Isaías también clama en favor de Israel (</a:t>
            </a:r>
            <a:r>
              <a:rPr lang="es-ES" sz="1800" b="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Is</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10,22-23</a:t>
            </a:r>
            <a:r>
              <a:rPr lang="es-ES" sz="1800" kern="100" dirty="0">
                <a:effectLst/>
                <a:latin typeface="Atkinson Hyperlegible" pitchFamily="2" charset="0"/>
                <a:ea typeface="Calibri" panose="020F0502020204030204" pitchFamily="34" charset="0"/>
                <a:cs typeface="Times New Roman" panose="02020603050405020304" pitchFamily="18" charset="0"/>
              </a:rPr>
              <a:t>): Aunque los hijos de Israel fueran numerosos como las arenas del mar, sólo un resto será salvo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11,5</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28 </a:t>
            </a:r>
            <a:r>
              <a:rPr lang="es-ES" sz="1800" kern="100" dirty="0">
                <a:effectLst/>
                <a:latin typeface="Atkinson Hyperlegible" pitchFamily="2" charset="0"/>
                <a:ea typeface="Calibri" panose="020F0502020204030204" pitchFamily="34" charset="0"/>
                <a:cs typeface="Times New Roman" panose="02020603050405020304" pitchFamily="18" charset="0"/>
              </a:rPr>
              <a:t>Porque pronta y perfectamente cumplirá el Señor su palabra sobre la tierra (</a:t>
            </a:r>
            <a:r>
              <a:rPr lang="es-ES" sz="1800" b="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Vulg</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.-LXX</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29 </a:t>
            </a:r>
            <a:r>
              <a:rPr lang="es-ES" sz="1800" kern="100" dirty="0">
                <a:effectLst/>
                <a:latin typeface="Atkinson Hyperlegible" pitchFamily="2" charset="0"/>
                <a:ea typeface="Calibri" panose="020F0502020204030204" pitchFamily="34" charset="0"/>
                <a:cs typeface="Times New Roman" panose="02020603050405020304" pitchFamily="18" charset="0"/>
              </a:rPr>
              <a:t>Y como predijo Isaías: Si el Señor de los ejércitos no nos hubiera dejado una descendencia, habríamos venido a ser como Sodoma, semejantes a Gomorra (</a:t>
            </a:r>
            <a:r>
              <a:rPr lang="es-ES" sz="1800" b="1" kern="100" dirty="0" err="1">
                <a:effectLst/>
                <a:latin typeface="Atkinson Hyperlegible" pitchFamily="2" charset="0"/>
                <a:ea typeface="Calibri" panose="020F0502020204030204" pitchFamily="34" charset="0"/>
                <a:cs typeface="Times New Roman" panose="02020603050405020304" pitchFamily="18" charset="0"/>
              </a:rPr>
              <a:t>Is</a:t>
            </a:r>
            <a:r>
              <a:rPr lang="es-ES" sz="1800" b="1" kern="100" dirty="0">
                <a:effectLst/>
                <a:latin typeface="Atkinson Hyperlegible" pitchFamily="2" charset="0"/>
                <a:ea typeface="Calibri" panose="020F0502020204030204" pitchFamily="34" charset="0"/>
                <a:cs typeface="Times New Roman" panose="02020603050405020304" pitchFamily="18" charset="0"/>
              </a:rPr>
              <a:t> 1,9</a:t>
            </a:r>
            <a:r>
              <a:rPr lang="es-ES" sz="1800" kern="100" dirty="0">
                <a:effectLst/>
                <a:latin typeface="Atkinson Hyperlegible" pitchFamily="2" charset="0"/>
                <a:ea typeface="Calibri" panose="020F0502020204030204" pitchFamily="34" charset="0"/>
                <a:cs typeface="Times New Roman" panose="02020603050405020304" pitchFamily="18" charset="0"/>
              </a:rPr>
              <a:t>).</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3638689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779100" y="1014869"/>
            <a:ext cx="5040600" cy="632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CO" b="1" dirty="0">
                <a:latin typeface="Fira Sans" panose="020B0503050000020004" pitchFamily="34" charset="0"/>
              </a:rPr>
              <a:t>Para hoy consideramos:</a:t>
            </a:r>
            <a:endParaRPr b="1" dirty="0">
              <a:latin typeface="Fira Sans" panose="020B0503050000020004" pitchFamily="34" charset="0"/>
            </a:endParaRPr>
          </a:p>
        </p:txBody>
      </p:sp>
      <p:sp>
        <p:nvSpPr>
          <p:cNvPr id="109" name="Google Shape;109;p15"/>
          <p:cNvSpPr txBox="1">
            <a:spLocks noGrp="1"/>
          </p:cNvSpPr>
          <p:nvPr>
            <p:ph type="subTitle" idx="1"/>
          </p:nvPr>
        </p:nvSpPr>
        <p:spPr>
          <a:xfrm>
            <a:off x="779100" y="1792585"/>
            <a:ext cx="6820118" cy="2994159"/>
          </a:xfrm>
          <a:prstGeom prst="rect">
            <a:avLst/>
          </a:prstGeom>
        </p:spPr>
        <p:txBody>
          <a:bodyPr spcFirstLastPara="1" wrap="square" lIns="0" tIns="0" rIns="0" bIns="0" anchor="ctr" anchorCtr="0">
            <a:noAutofit/>
          </a:bodyPr>
          <a:lstStyle/>
          <a:p>
            <a:pPr marL="0" indent="0">
              <a:spcAft>
                <a:spcPts val="800"/>
              </a:spcAft>
            </a:pPr>
            <a:r>
              <a:rPr lang="es-CO" sz="1800" b="1" kern="0" dirty="0">
                <a:effectLst/>
                <a:latin typeface="Atkinson Hyperlegible" pitchFamily="2" charset="0"/>
                <a:ea typeface="Times New Roman" panose="02020603050405020304" pitchFamily="18" charset="0"/>
                <a:cs typeface="Times New Roman" panose="02020603050405020304" pitchFamily="18" charset="0"/>
              </a:rPr>
              <a:t>Continuación de Romanos 9,1-18</a:t>
            </a:r>
            <a:endParaRPr lang="es-CO"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800"/>
              </a:spcAft>
              <a:buNone/>
            </a:pPr>
            <a:r>
              <a:rPr lang="es-ES" sz="2000" b="1" dirty="0">
                <a:solidFill>
                  <a:schemeClr val="bg1">
                    <a:lumMod val="95000"/>
                  </a:schemeClr>
                </a:solidFill>
                <a:latin typeface="Atkinson Hyperlegible" pitchFamily="2" charset="0"/>
              </a:rPr>
              <a:t>4.1. </a:t>
            </a:r>
            <a:r>
              <a:rPr lang="es-ES" sz="2000" dirty="0">
                <a:latin typeface="Atkinson Hyperlegible" pitchFamily="2" charset="0"/>
              </a:rPr>
              <a:t>Sentido original del texto</a:t>
            </a:r>
          </a:p>
          <a:p>
            <a:pPr marL="0" lvl="0" indent="0" algn="l" rtl="0">
              <a:spcBef>
                <a:spcPts val="0"/>
              </a:spcBef>
              <a:spcAft>
                <a:spcPts val="800"/>
              </a:spcAft>
              <a:buNone/>
            </a:pPr>
            <a:r>
              <a:rPr lang="es-ES" sz="1600" b="1" dirty="0">
                <a:latin typeface="Atkinson Hyperlegible" pitchFamily="2" charset="0"/>
              </a:rPr>
              <a:t>	Una segunda objeción y la respuesta de Pablo (9,19–29)</a:t>
            </a:r>
            <a:endParaRPr lang="es-ES" sz="2000" b="1" dirty="0">
              <a:latin typeface="Atkinson Hyperlegible" pitchFamily="2" charset="0"/>
            </a:endParaRPr>
          </a:p>
          <a:p>
            <a:pPr marL="457200" lvl="1" indent="0">
              <a:spcBef>
                <a:spcPts val="0"/>
              </a:spcBef>
              <a:spcAft>
                <a:spcPts val="800"/>
              </a:spcAft>
            </a:pPr>
            <a:r>
              <a:rPr lang="es-ES" sz="1600" dirty="0">
                <a:latin typeface="Atkinson Hyperlegible" pitchFamily="2" charset="0"/>
              </a:rPr>
              <a:t>	La objeción (9,19), la respuesta al objetor (9,20), un ejemplo de la 	vida cotidiana (9,21) y aplicación a la situación actual (9,22–29)</a:t>
            </a:r>
          </a:p>
          <a:p>
            <a:pPr marL="0" lvl="0" indent="0" algn="l" rtl="0">
              <a:spcBef>
                <a:spcPts val="0"/>
              </a:spcBef>
              <a:spcAft>
                <a:spcPts val="800"/>
              </a:spcAft>
              <a:buNone/>
            </a:pPr>
            <a:r>
              <a:rPr lang="es-ES" sz="2000" b="1" dirty="0">
                <a:solidFill>
                  <a:schemeClr val="bg1">
                    <a:lumMod val="95000"/>
                  </a:schemeClr>
                </a:solidFill>
                <a:latin typeface="Atkinson Hyperlegible" pitchFamily="2" charset="0"/>
              </a:rPr>
              <a:t>4.2. </a:t>
            </a:r>
            <a:r>
              <a:rPr lang="es-ES" sz="2000" dirty="0">
                <a:latin typeface="Atkinson Hyperlegible" pitchFamily="2" charset="0"/>
              </a:rPr>
              <a:t>Construyendo vínculos</a:t>
            </a:r>
          </a:p>
          <a:p>
            <a:pPr marL="0" lvl="0" indent="0" algn="l" rtl="0">
              <a:spcBef>
                <a:spcPts val="0"/>
              </a:spcBef>
              <a:spcAft>
                <a:spcPts val="800"/>
              </a:spcAft>
              <a:buNone/>
            </a:pPr>
            <a:r>
              <a:rPr lang="es-ES" sz="2000" b="1" dirty="0">
                <a:solidFill>
                  <a:schemeClr val="bg1">
                    <a:lumMod val="95000"/>
                  </a:schemeClr>
                </a:solidFill>
                <a:latin typeface="Atkinson Hyperlegible" pitchFamily="2" charset="0"/>
              </a:rPr>
              <a:t>4.3. </a:t>
            </a:r>
            <a:r>
              <a:rPr lang="es-ES" sz="2000" dirty="0">
                <a:latin typeface="Atkinson Hyperlegible" pitchFamily="2" charset="0"/>
              </a:rPr>
              <a:t>Significado para nuestro presente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Rom 9,27-29</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El discurso de los vv. 27–28 proviene en gran medida de </a:t>
            </a:r>
            <a:r>
              <a:rPr lang="es-ES" sz="1800" kern="100" dirty="0" err="1">
                <a:effectLst/>
                <a:latin typeface="Atkinson Hyperlegible" pitchFamily="2" charset="0"/>
                <a:ea typeface="Calibri" panose="020F0502020204030204" pitchFamily="34" charset="0"/>
                <a:cs typeface="Times New Roman" panose="02020603050405020304" pitchFamily="18" charset="0"/>
              </a:rPr>
              <a:t>Isaias</a:t>
            </a:r>
            <a:r>
              <a:rPr lang="es-ES" sz="1800" kern="100" dirty="0">
                <a:effectLst/>
                <a:latin typeface="Atkinson Hyperlegible" pitchFamily="2" charset="0"/>
                <a:ea typeface="Calibri" panose="020F0502020204030204" pitchFamily="34" charset="0"/>
                <a:cs typeface="Times New Roman" panose="02020603050405020304" pitchFamily="18" charset="0"/>
              </a:rPr>
              <a:t> 10,22–23 LXX, con la adición de “el número de los hijos e hijas” tomado de Oseas 1,10a LXX (Os 2,1). </a:t>
            </a: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En Isaías la declaración anticipa la destrucción. Pero también afirma la salvación de un remanente, una noción a la que Pablo volverá en Rom 11,5. Ambos elementos persisten, y Pablo no proporciona ninguna pista acerca de su relación mutua.</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1972142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Rom 9,27-29</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En el v. 28 (cita de </a:t>
            </a:r>
            <a:r>
              <a:rPr lang="es-ES" sz="1800" kern="100" dirty="0" err="1">
                <a:effectLst/>
                <a:latin typeface="Atkinson Hyperlegible" pitchFamily="2" charset="0"/>
                <a:ea typeface="Calibri" panose="020F0502020204030204" pitchFamily="34" charset="0"/>
                <a:cs typeface="Times New Roman" panose="02020603050405020304" pitchFamily="18" charset="0"/>
              </a:rPr>
              <a:t>Is</a:t>
            </a:r>
            <a:r>
              <a:rPr lang="es-ES" sz="1800" kern="100" dirty="0">
                <a:effectLst/>
                <a:latin typeface="Atkinson Hyperlegible" pitchFamily="2" charset="0"/>
                <a:ea typeface="Calibri" panose="020F0502020204030204" pitchFamily="34" charset="0"/>
                <a:cs typeface="Times New Roman" panose="02020603050405020304" pitchFamily="18" charset="0"/>
              </a:rPr>
              <a:t> 10,22-23) provee una declaración de la acción de Dios. Su palabra será completamente efectiva en “toda la tierra”, así como manifestó su acción con el Faraón para que su nombre sea conocido en “toda la tierra”. </a:t>
            </a: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Si hay una ligera ambigüedad en los vv. 27–28, la misma desaparece el v. 29, que Isaías “dijo antes” en un discurso tomado de Isaías 1,9 LXX. Porque decir que Israel habría sido “como Sodoma y . . . Gomorra” evoca su completa destrucción.</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4055292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Rom 9,27-29</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Sin embargo, Dios ha dejado un </a:t>
            </a:r>
            <a:r>
              <a:rPr lang="es-ES" sz="1800" b="1" kern="100" dirty="0">
                <a:effectLst/>
                <a:latin typeface="Atkinson Hyperlegible" pitchFamily="2" charset="0"/>
                <a:ea typeface="Calibri" panose="020F0502020204030204" pitchFamily="34" charset="0"/>
                <a:cs typeface="Times New Roman" panose="02020603050405020304" pitchFamily="18" charset="0"/>
              </a:rPr>
              <a:t>pequeño remanente, un RESTO</a:t>
            </a:r>
            <a:r>
              <a:rPr lang="es-ES" sz="1800" kern="100" dirty="0">
                <a:effectLst/>
                <a:latin typeface="Atkinson Hyperlegible" pitchFamily="2" charset="0"/>
                <a:ea typeface="Calibri" panose="020F0502020204030204" pitchFamily="34" charset="0"/>
                <a:cs typeface="Times New Roman" panose="02020603050405020304" pitchFamily="18" charset="0"/>
              </a:rPr>
              <a:t>, una simiente, anticipando la discusión del remanente y del resto en el capítulo 11, donde tanto el remanente como el resto juegan un papel en la salvación de “todo Israel” (11,26). </a:t>
            </a: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Dios también ha dejado una simiente. Dadas las paralelas entre los vv. 27–28 y el v. 29, ambos pueden ser idénticos; simiente y remanente anticipa Romanos 11.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1270677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Rom 9,27-29</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En Romanos 4,13, 16, 18, germen (Gr. </a:t>
            </a:r>
            <a:r>
              <a:rPr lang="es-ES" sz="1800" kern="100" dirty="0" err="1">
                <a:effectLst/>
                <a:latin typeface="Atkinson Hyperlegible" pitchFamily="2" charset="0"/>
                <a:ea typeface="Calibri" panose="020F0502020204030204" pitchFamily="34" charset="0"/>
                <a:cs typeface="Times New Roman" panose="02020603050405020304" pitchFamily="18" charset="0"/>
              </a:rPr>
              <a:t>sperma</a:t>
            </a:r>
            <a:r>
              <a:rPr lang="es-ES" sz="1800" kern="100" dirty="0">
                <a:effectLst/>
                <a:latin typeface="Atkinson Hyperlegible" pitchFamily="2" charset="0"/>
                <a:ea typeface="Calibri" panose="020F0502020204030204" pitchFamily="34" charset="0"/>
                <a:cs typeface="Times New Roman" panose="02020603050405020304" pitchFamily="18" charset="0"/>
              </a:rPr>
              <a:t>) es una simiente física, la descendencia de Abraham, que resulta de la acción de Dios, como también en 9,7–9. </a:t>
            </a: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Sin embargo, Romanos 1,3 identifica a Cristo como de la “simiente de David”, y Gálatas 3,16 identifica a Cristo como la única simiente de Abraham.</a:t>
            </a: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En cualquiera de las interpretaciones, es la acción de Dios la que produce la simiente, y es Dios quien usará esa simiente para lograr la redención de Israel.</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884856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Conclusión:</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La pregunta inicial del v. 14, sobre si Dios ha sido injusto, ha sido respondida en términos de la misericordia de Dios.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Esa misericordia se ha extendido a “nosotros”,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pero el carácter sombrío de los vv. 27–29 plantea la aterradora posibilidad de que gran parte de Israel quede fuera de la misericordia de Dios.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Pablo refutará esa conclusión en el capítulo 11.</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2532534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Conclusión:</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Pablo prepara el camino para ese resultado aquí (con misericordia, simiente, remanente) — y no menos importante con su insistencia general que empieza en los versículos 6–13 de que Israel es la creación de Dios.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Sin embargo, antes de hacer eso, Pablo necesita dar cuenta de los vv. 27–29. ¿Qué le ha sucedido a Israel que provocaría el lamento de Isaías?</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spTree>
    <p:extLst>
      <p:ext uri="{BB962C8B-B14F-4D97-AF65-F5344CB8AC3E}">
        <p14:creationId xmlns:p14="http://schemas.microsoft.com/office/powerpoint/2010/main" val="1277617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528674"/>
          </a:xfrm>
        </p:spPr>
        <p:txBody>
          <a:bodyPr/>
          <a:lstStyle/>
          <a:p>
            <a:r>
              <a:rPr lang="es-ES" b="1" dirty="0">
                <a:latin typeface="Fira Sans" panose="020B0503050000020004" pitchFamily="34" charset="0"/>
              </a:rPr>
              <a:t>Resumen de Rom 9,19–29.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El hilo de pensamiento en 9,1–29: la palabra de Dios no ha fallado en su propósito porque Dios siempre ha trabajado sobre la base de la elección al crear, salvar y ahora restaurar a Israel a través de un remanente.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Ese propósito electivo funcionaba durante el período de los patriarcas, en la época del éxodo, y actualmente está en funcionamiento en un remanente escogido.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Aquellos que ven el propósito electivo de Dios como arbitrario e injusto no comprenden que la elección es una manifestación de misericordia,</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2505861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idx="4294967295"/>
          </p:nvPr>
        </p:nvSpPr>
        <p:spPr>
          <a:xfrm>
            <a:off x="987041" y="443345"/>
            <a:ext cx="6962100" cy="430650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b="1" dirty="0">
                <a:solidFill>
                  <a:schemeClr val="lt1"/>
                </a:solidFill>
                <a:effectLst>
                  <a:outerShdw blurRad="38100" dist="38100" dir="2700000" algn="tl">
                    <a:srgbClr val="000000">
                      <a:alpha val="43137"/>
                    </a:srgbClr>
                  </a:outerShdw>
                </a:effectLst>
                <a:latin typeface="Fira Sans" panose="020B0503050000020004" pitchFamily="34" charset="0"/>
              </a:rPr>
              <a:t>Pregunta para el foro:</a:t>
            </a:r>
            <a:br>
              <a:rPr lang="es-ES" b="1" dirty="0">
                <a:solidFill>
                  <a:schemeClr val="lt1"/>
                </a:solidFill>
                <a:effectLst>
                  <a:outerShdw blurRad="38100" dist="38100" dir="2700000" algn="tl">
                    <a:srgbClr val="000000">
                      <a:alpha val="43137"/>
                    </a:srgbClr>
                  </a:outerShdw>
                </a:effectLst>
                <a:latin typeface="Fira Sans" panose="020B0503050000020004" pitchFamily="34" charset="0"/>
              </a:rPr>
            </a:br>
            <a:br>
              <a:rPr lang="es-ES" b="1" dirty="0">
                <a:solidFill>
                  <a:schemeClr val="lt1"/>
                </a:solidFill>
                <a:effectLst>
                  <a:outerShdw blurRad="38100" dist="38100" dir="2700000" algn="tl">
                    <a:srgbClr val="000000">
                      <a:alpha val="43137"/>
                    </a:srgbClr>
                  </a:outerShdw>
                </a:effectLst>
                <a:latin typeface="Fira Sans" panose="020B0503050000020004" pitchFamily="34" charset="0"/>
              </a:rPr>
            </a:br>
            <a:r>
              <a:rPr lang="es-ES" b="1" dirty="0">
                <a:solidFill>
                  <a:schemeClr val="tx1"/>
                </a:solidFill>
                <a:effectLst>
                  <a:outerShdw blurRad="38100" dist="38100" dir="2700000" algn="tl">
                    <a:srgbClr val="000000">
                      <a:alpha val="43137"/>
                    </a:srgbClr>
                  </a:outerShdw>
                </a:effectLst>
                <a:latin typeface="Fira Sans" panose="020B0503050000020004" pitchFamily="34" charset="0"/>
              </a:rPr>
              <a:t>Según Rom 9,19-29: ¿Piensas que el propósito electivo de Dios es arbitrario e injusto? ¿Cómo se entiende esto de que la elección de Dios es una manifestación de su misericordia?</a:t>
            </a:r>
          </a:p>
        </p:txBody>
      </p:sp>
      <p:sp>
        <p:nvSpPr>
          <p:cNvPr id="210" name="Google Shape;2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Tree>
    <p:extLst>
      <p:ext uri="{BB962C8B-B14F-4D97-AF65-F5344CB8AC3E}">
        <p14:creationId xmlns:p14="http://schemas.microsoft.com/office/powerpoint/2010/main" val="3098591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Construyendo vínculos</a:t>
            </a:r>
          </a:p>
        </p:txBody>
      </p:sp>
      <p:sp>
        <p:nvSpPr>
          <p:cNvPr id="115" name="Google Shape;115;p16"/>
          <p:cNvSpPr txBox="1">
            <a:spLocks noGrp="1"/>
          </p:cNvSpPr>
          <p:nvPr>
            <p:ph type="body" idx="1"/>
          </p:nvPr>
        </p:nvSpPr>
        <p:spPr>
          <a:xfrm>
            <a:off x="779101" y="1232300"/>
            <a:ext cx="7260846" cy="3517551"/>
          </a:xfrm>
          <a:prstGeom prst="rect">
            <a:avLst/>
          </a:prstGeom>
        </p:spPr>
        <p:txBody>
          <a:bodyPr spcFirstLastPara="1" wrap="square" lIns="0" tIns="0" rIns="0" bIns="0" anchor="ctr" anchorCtr="0">
            <a:noAutofit/>
          </a:bodyPr>
          <a:lstStyle/>
          <a:p>
            <a:pPr algn="just">
              <a:lnSpc>
                <a:spcPct val="107000"/>
              </a:lnSpc>
              <a:spcAft>
                <a:spcPts val="800"/>
              </a:spcAft>
            </a:pPr>
            <a:r>
              <a:rPr lang="es-MX" sz="1600" kern="100" dirty="0">
                <a:effectLst/>
                <a:latin typeface="Atkinson Hyperlegible" pitchFamily="2" charset="0"/>
                <a:ea typeface="Calibri" panose="020F0502020204030204" pitchFamily="34" charset="0"/>
                <a:cs typeface="Times New Roman" panose="02020603050405020304" pitchFamily="18" charset="0"/>
              </a:rPr>
              <a:t>A este punto intentamos construir puentes en el tiempo entre Oseas, Isaías y Pablo para recibir el mensaje de la palabra para nuestros días. </a:t>
            </a:r>
          </a:p>
          <a:p>
            <a:pPr algn="just">
              <a:lnSpc>
                <a:spcPct val="107000"/>
              </a:lnSpc>
              <a:spcAft>
                <a:spcPts val="800"/>
              </a:spcAft>
            </a:pPr>
            <a:r>
              <a:rPr lang="es-MX" sz="1600" kern="100" dirty="0">
                <a:effectLst/>
                <a:latin typeface="Atkinson Hyperlegible" pitchFamily="2" charset="0"/>
                <a:ea typeface="Calibri" panose="020F0502020204030204" pitchFamily="34" charset="0"/>
                <a:cs typeface="Times New Roman" panose="02020603050405020304" pitchFamily="18" charset="0"/>
              </a:rPr>
              <a:t>Venimos diciendo que, si buscamos entender en profundidad el significado de la carta a los Romanos, tenemos que prestar una cuidadosa atención al modo en que Pablo utiliza el AT. </a:t>
            </a:r>
          </a:p>
          <a:p>
            <a:pPr algn="just">
              <a:lnSpc>
                <a:spcPct val="107000"/>
              </a:lnSpc>
              <a:spcAft>
                <a:spcPts val="800"/>
              </a:spcAft>
            </a:pPr>
            <a:r>
              <a:rPr lang="es-MX" sz="1600" kern="100" dirty="0">
                <a:effectLst/>
                <a:latin typeface="Atkinson Hyperlegible" pitchFamily="2" charset="0"/>
                <a:ea typeface="Calibri" panose="020F0502020204030204" pitchFamily="34" charset="0"/>
                <a:cs typeface="Times New Roman" panose="02020603050405020304" pitchFamily="18" charset="0"/>
              </a:rPr>
              <a:t>La serie de cuatro citas que sirven de trasfondo a Romanos 9,25–29 es un ejemplo fascinante de esta lectura más profunda de la carta.</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Construyendo vínculos</a:t>
            </a:r>
          </a:p>
        </p:txBody>
      </p:sp>
      <p:sp>
        <p:nvSpPr>
          <p:cNvPr id="115" name="Google Shape;115;p16"/>
          <p:cNvSpPr txBox="1">
            <a:spLocks noGrp="1"/>
          </p:cNvSpPr>
          <p:nvPr>
            <p:ph type="body" idx="1"/>
          </p:nvPr>
        </p:nvSpPr>
        <p:spPr>
          <a:xfrm>
            <a:off x="779101" y="1232300"/>
            <a:ext cx="3264579" cy="3517551"/>
          </a:xfrm>
          <a:prstGeom prst="rect">
            <a:avLst/>
          </a:prstGeom>
        </p:spPr>
        <p:txBody>
          <a:bodyPr spcFirstLastPara="1" wrap="square" lIns="0" tIns="0" rIns="0" bIns="0" anchor="ctr" anchorCtr="0">
            <a:noAutofit/>
          </a:bodyPr>
          <a:lstStyle/>
          <a:p>
            <a:pPr algn="just">
              <a:lnSpc>
                <a:spcPct val="107000"/>
              </a:lnSpc>
              <a:spcAft>
                <a:spcPts val="800"/>
              </a:spcAft>
            </a:pPr>
            <a:r>
              <a:rPr lang="es-MX" sz="1600" kern="100" dirty="0">
                <a:effectLst/>
                <a:latin typeface="Atkinson Hyperlegible" pitchFamily="2" charset="0"/>
                <a:ea typeface="Calibri" panose="020F0502020204030204" pitchFamily="34" charset="0"/>
                <a:cs typeface="Times New Roman" panose="02020603050405020304" pitchFamily="18" charset="0"/>
              </a:rPr>
              <a:t>Las promesas divinas que son esenciales a esta historia ofrecen a Pablo la clave de la historia de la salvación, </a:t>
            </a:r>
          </a:p>
          <a:p>
            <a:pPr algn="just">
              <a:lnSpc>
                <a:spcPct val="107000"/>
              </a:lnSpc>
              <a:spcAft>
                <a:spcPts val="800"/>
              </a:spcAft>
            </a:pPr>
            <a:r>
              <a:rPr lang="es-MX" sz="1600" kern="100" dirty="0">
                <a:effectLst/>
                <a:latin typeface="Atkinson Hyperlegible" pitchFamily="2" charset="0"/>
                <a:ea typeface="Calibri" panose="020F0502020204030204" pitchFamily="34" charset="0"/>
                <a:cs typeface="Times New Roman" panose="02020603050405020304" pitchFamily="18" charset="0"/>
              </a:rPr>
              <a:t>y, por consiguiente, la clave también para su hermenéutica veterotestamentaria. </a:t>
            </a:r>
          </a:p>
          <a:p>
            <a:pPr algn="just">
              <a:lnSpc>
                <a:spcPct val="107000"/>
              </a:lnSpc>
              <a:spcAft>
                <a:spcPts val="800"/>
              </a:spcAft>
            </a:pPr>
            <a:r>
              <a:rPr lang="es-MX" sz="1600" kern="100" dirty="0">
                <a:effectLst/>
                <a:latin typeface="Atkinson Hyperlegible" pitchFamily="2" charset="0"/>
                <a:ea typeface="Calibri" panose="020F0502020204030204" pitchFamily="34" charset="0"/>
                <a:cs typeface="Times New Roman" panose="02020603050405020304" pitchFamily="18" charset="0"/>
              </a:rPr>
              <a:t>De hecho, a riesgo de exagerar, podemos casi afirmar que la continuidad con Abraham es la clave para entender el argumento de Pablo sobre los gentiles en Romanos (cf. Rom 4).</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39</a:t>
            </a:fld>
            <a:endParaRPr/>
          </a:p>
        </p:txBody>
      </p:sp>
      <p:pic>
        <p:nvPicPr>
          <p:cNvPr id="1026" name="Picture 2" descr="Quiénes fueron los patriarcas bíblicos?">
            <a:extLst>
              <a:ext uri="{FF2B5EF4-FFF2-40B4-BE49-F238E27FC236}">
                <a16:creationId xmlns:a16="http://schemas.microsoft.com/office/drawing/2014/main" id="{F7A16BE2-F11F-BD17-14BB-0DC711114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851" y="1360435"/>
            <a:ext cx="4617002" cy="242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972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a:blip r:embed="rId3"/>
          <a:srcRect t="9367" b="9367"/>
          <a:stretch/>
        </p:blipFill>
        <p:spPr>
          <a:xfrm>
            <a:off x="3614014" y="1"/>
            <a:ext cx="5529978" cy="5143500"/>
          </a:xfrm>
          <a:custGeom>
            <a:avLst/>
            <a:gdLst/>
            <a:ahLst/>
            <a:cxnLst/>
            <a:rect l="l" t="t" r="r" b="b"/>
            <a:pathLst>
              <a:path w="21600" h="21600" extrusionOk="0">
                <a:moveTo>
                  <a:pt x="8131" y="0"/>
                </a:moveTo>
                <a:cubicBezTo>
                  <a:pt x="8421" y="1440"/>
                  <a:pt x="8569" y="2909"/>
                  <a:pt x="8568" y="4382"/>
                </a:cubicBezTo>
                <a:cubicBezTo>
                  <a:pt x="8568" y="11553"/>
                  <a:pt x="5165" y="17869"/>
                  <a:pt x="0" y="21566"/>
                </a:cubicBezTo>
                <a:lnTo>
                  <a:pt x="0" y="21600"/>
                </a:lnTo>
                <a:lnTo>
                  <a:pt x="21600" y="21600"/>
                </a:lnTo>
                <a:lnTo>
                  <a:pt x="21600" y="0"/>
                </a:lnTo>
                <a:lnTo>
                  <a:pt x="8131" y="0"/>
                </a:lnTo>
                <a:close/>
              </a:path>
            </a:pathLst>
          </a:custGeom>
          <a:noFill/>
          <a:ln>
            <a:noFill/>
          </a:ln>
        </p:spPr>
      </p:pic>
      <p:sp>
        <p:nvSpPr>
          <p:cNvPr id="99" name="Google Shape;99;p1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0" name="Google Shape;100;p1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1" name="Google Shape;101;p14"/>
          <p:cNvSpPr txBox="1">
            <a:spLocks noGrp="1"/>
          </p:cNvSpPr>
          <p:nvPr>
            <p:ph type="ctrTitle" idx="4294967295"/>
          </p:nvPr>
        </p:nvSpPr>
        <p:spPr>
          <a:xfrm>
            <a:off x="612846" y="443345"/>
            <a:ext cx="4520264" cy="4306506"/>
          </a:xfrm>
          <a:prstGeom prst="rect">
            <a:avLst/>
          </a:prstGeom>
        </p:spPr>
        <p:txBody>
          <a:bodyPr spcFirstLastPara="1" wrap="square" lIns="0" tIns="0" rIns="0" bIns="0" anchor="ctr" anchorCtr="0">
            <a:noAutofit/>
          </a:bodyPr>
          <a:lstStyle/>
          <a:p>
            <a:pPr marL="457200" lvl="0" indent="-457200" algn="l" rtl="0">
              <a:spcBef>
                <a:spcPts val="0"/>
              </a:spcBef>
              <a:spcAft>
                <a:spcPts val="0"/>
              </a:spcAft>
              <a:buFont typeface="Arial" panose="020B0604020202020204" pitchFamily="34" charset="0"/>
              <a:buChar char="•"/>
            </a:pPr>
            <a:r>
              <a:rPr lang="es-ES" sz="2800" b="1" dirty="0">
                <a:solidFill>
                  <a:schemeClr val="accent3"/>
                </a:solidFill>
                <a:latin typeface="Fira Sans" panose="020B0503050000020004" pitchFamily="34" charset="0"/>
              </a:rPr>
              <a:t>Una segunda objeción y la respuesta de Pablo (9,19–29)</a:t>
            </a:r>
            <a:br>
              <a:rPr lang="es-ES" sz="2800" b="1" dirty="0">
                <a:solidFill>
                  <a:schemeClr val="accent3"/>
                </a:solidFill>
                <a:latin typeface="Fira Sans" panose="020B0503050000020004" pitchFamily="34" charset="0"/>
              </a:rPr>
            </a:br>
            <a:r>
              <a:rPr lang="es-ES" sz="2000" dirty="0">
                <a:solidFill>
                  <a:schemeClr val="tx1"/>
                </a:solidFill>
                <a:latin typeface="Fira Sans" panose="020B0503050000020004" pitchFamily="34" charset="0"/>
              </a:rPr>
              <a:t>La objeción (9,19)</a:t>
            </a:r>
            <a:br>
              <a:rPr lang="es-ES" sz="2000" dirty="0">
                <a:solidFill>
                  <a:schemeClr val="tx1"/>
                </a:solidFill>
                <a:latin typeface="Fira Sans" panose="020B0503050000020004" pitchFamily="34" charset="0"/>
              </a:rPr>
            </a:br>
            <a:r>
              <a:rPr lang="es-ES" sz="2000" dirty="0">
                <a:solidFill>
                  <a:schemeClr val="tx1"/>
                </a:solidFill>
                <a:latin typeface="Fira Sans" panose="020B0503050000020004" pitchFamily="34" charset="0"/>
              </a:rPr>
              <a:t>la respuesta al objetor (9,20)</a:t>
            </a:r>
            <a:br>
              <a:rPr lang="es-ES" sz="2000" dirty="0">
                <a:solidFill>
                  <a:schemeClr val="tx1"/>
                </a:solidFill>
                <a:latin typeface="Fira Sans" panose="020B0503050000020004" pitchFamily="34" charset="0"/>
              </a:rPr>
            </a:br>
            <a:r>
              <a:rPr lang="es-ES" sz="2000" dirty="0">
                <a:solidFill>
                  <a:schemeClr val="tx1"/>
                </a:solidFill>
                <a:latin typeface="Fira Sans" panose="020B0503050000020004" pitchFamily="34" charset="0"/>
              </a:rPr>
              <a:t>un ejemplo de la vida cotidiana (9,21) </a:t>
            </a:r>
            <a:br>
              <a:rPr lang="es-ES" sz="2000" dirty="0">
                <a:solidFill>
                  <a:schemeClr val="tx1"/>
                </a:solidFill>
                <a:latin typeface="Fira Sans" panose="020B0503050000020004" pitchFamily="34" charset="0"/>
              </a:rPr>
            </a:br>
            <a:r>
              <a:rPr lang="es-ES" sz="2000" dirty="0">
                <a:solidFill>
                  <a:schemeClr val="tx1"/>
                </a:solidFill>
                <a:latin typeface="Fira Sans" panose="020B0503050000020004" pitchFamily="34" charset="0"/>
              </a:rPr>
              <a:t>y </a:t>
            </a:r>
            <a:br>
              <a:rPr lang="es-ES" sz="2000" dirty="0">
                <a:solidFill>
                  <a:schemeClr val="tx1"/>
                </a:solidFill>
                <a:latin typeface="Fira Sans" panose="020B0503050000020004" pitchFamily="34" charset="0"/>
              </a:rPr>
            </a:br>
            <a:r>
              <a:rPr lang="es-ES" sz="2000" dirty="0">
                <a:solidFill>
                  <a:schemeClr val="tx1"/>
                </a:solidFill>
                <a:latin typeface="Fira Sans" panose="020B0503050000020004" pitchFamily="34" charset="0"/>
              </a:rPr>
              <a:t>aplicación a la situación actual (9,22–29)</a:t>
            </a:r>
            <a:endParaRPr lang="es-ES" sz="2800" dirty="0">
              <a:solidFill>
                <a:schemeClr val="tx1"/>
              </a:solidFill>
              <a:latin typeface="Fira Sans" panose="020B0503050000020004" pitchFamily="34" charset="0"/>
            </a:endParaRPr>
          </a:p>
        </p:txBody>
      </p:sp>
      <p:sp>
        <p:nvSpPr>
          <p:cNvPr id="103" name="Google Shape;103;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426759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Oseas, Isaías y Pablo</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Lo que sorprende en primer lugar al lector atento es que Pablo parece haber aplicado de un modo equivocado sus citas de Oseas 2,23 y 1,10 en Romanos 9,25–26. </a:t>
            </a:r>
          </a:p>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Oseas profetiza acerca de la misericordia que Dios mostrará a las rechazadas tribus norteñas de Israel; Pablo aplica estas profecías a la inclusión de los gentiles. </a:t>
            </a:r>
          </a:p>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Se han creado discusiones entre quienes interpretan Oseas como referencia a los gentiles y quienes sostienen que Pablo alude a los judíos.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40</a:t>
            </a:fld>
            <a:endParaRPr/>
          </a:p>
        </p:txBody>
      </p:sp>
    </p:spTree>
    <p:extLst>
      <p:ext uri="{BB962C8B-B14F-4D97-AF65-F5344CB8AC3E}">
        <p14:creationId xmlns:p14="http://schemas.microsoft.com/office/powerpoint/2010/main" val="4094317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Oseas, Isaías y Pablo</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O también entender la cita como una analogía: el llamado de Dios a los gentiles podría funcionar sobre el mismo principio que la prometida renovación divina de las diez tribus del Norte. </a:t>
            </a:r>
          </a:p>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Sin embargo, Pablo precisa más que una analogía para justificar de acuerdo con la Escritura el divino llamamiento a los gentiles para que sean su pueblo.</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41</a:t>
            </a:fld>
            <a:endParaRPr/>
          </a:p>
        </p:txBody>
      </p:sp>
    </p:spTree>
    <p:extLst>
      <p:ext uri="{BB962C8B-B14F-4D97-AF65-F5344CB8AC3E}">
        <p14:creationId xmlns:p14="http://schemas.microsoft.com/office/powerpoint/2010/main" val="3923944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Oseas, Isaías y Pablo</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Esta interpretación Oseas que hace Pablo se apoya en el hecho de que las alusiones a Abraham asoman también en las otras dos citas de estos versículos. </a:t>
            </a:r>
          </a:p>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Isaías 10,22, citado en Romanos 9,27, utiliza el lenguaje de “la arena del mar” de Génesis. Además, Isaías 1,9, citado en Romanos 9,29, retoma la palabra clave “descendientes” (Gr. </a:t>
            </a:r>
            <a:r>
              <a:rPr lang="es-MX" sz="1800" kern="100" dirty="0" err="1">
                <a:effectLst/>
                <a:latin typeface="Atkinson Hyperlegible" pitchFamily="2" charset="0"/>
                <a:ea typeface="Calibri" panose="020F0502020204030204" pitchFamily="34" charset="0"/>
                <a:cs typeface="Times New Roman" panose="02020603050405020304" pitchFamily="18" charset="0"/>
              </a:rPr>
              <a:t>sperma</a:t>
            </a:r>
            <a:r>
              <a:rPr lang="es-MX" sz="1800" kern="100" dirty="0">
                <a:effectLst/>
                <a:latin typeface="Atkinson Hyperlegible" pitchFamily="2" charset="0"/>
                <a:ea typeface="Calibri" panose="020F0502020204030204" pitchFamily="34" charset="0"/>
                <a:cs typeface="Times New Roman" panose="02020603050405020304" pitchFamily="18" charset="0"/>
              </a:rPr>
              <a:t>) en la historia de Abraham (ver 4,13. 16. 18; 9,7–8).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42</a:t>
            </a:fld>
            <a:endParaRPr/>
          </a:p>
        </p:txBody>
      </p:sp>
    </p:spTree>
    <p:extLst>
      <p:ext uri="{BB962C8B-B14F-4D97-AF65-F5344CB8AC3E}">
        <p14:creationId xmlns:p14="http://schemas.microsoft.com/office/powerpoint/2010/main" val="4057773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Oseas, Isaías y Pablo</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Pablo comenzó esta sección (ver Tema 2, sobre 9,7–9) afirmando que Dios selecciona a los verdaderos “descendientes” de Abraham de entre todos sus “hijos”. Concluye declarando que entre los descendientes de Abraham están también quienes no tienen ningún vínculo biológico con él, o sea, los gentiles creyentes. Todos los que tienen fe son en última instancia hijos de Abraham (4,10–12).</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43</a:t>
            </a:fld>
            <a:endParaRPr/>
          </a:p>
        </p:txBody>
      </p:sp>
    </p:spTree>
    <p:extLst>
      <p:ext uri="{BB962C8B-B14F-4D97-AF65-F5344CB8AC3E}">
        <p14:creationId xmlns:p14="http://schemas.microsoft.com/office/powerpoint/2010/main" val="874132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Cuestiones teológicas </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El tema de la “predestinación” (debate) Agustín, Calvino, Barth, Moo, Matera…</a:t>
            </a:r>
          </a:p>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Es dudoso que Pablo haya buscado desarrollar una “doctrina” de la predestinación en Romanos. </a:t>
            </a:r>
          </a:p>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Su propósito inmediato en Romanos 9 es mostrar que, a pesar del fracaso de la mayoría de sus contemporáneos en creer en el Mesías, Jesús de Nazareth, la palabra de Dios no ha fracasado. </a:t>
            </a:r>
          </a:p>
          <a:p>
            <a:pPr algn="just">
              <a:lnSpc>
                <a:spcPct val="107000"/>
              </a:lnSpc>
              <a:spcAft>
                <a:spcPts val="800"/>
              </a:spcAft>
              <a:buFont typeface="Wingdings" panose="05000000000000000000" pitchFamily="2" charset="2"/>
              <a:buChar char="§"/>
            </a:pPr>
            <a:r>
              <a:rPr lang="es-MX" sz="1800" kern="100" dirty="0">
                <a:effectLst/>
                <a:latin typeface="Atkinson Hyperlegible" pitchFamily="2" charset="0"/>
                <a:ea typeface="Calibri" panose="020F0502020204030204" pitchFamily="34" charset="0"/>
                <a:cs typeface="Times New Roman" panose="02020603050405020304" pitchFamily="18" charset="0"/>
              </a:rPr>
              <a:t>En su defensa de la palabra de Dios, el apóstol se centra en el propósito electivo de Dios al crear, redimir y ahora restaurar a Israel.</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44</a:t>
            </a:fld>
            <a:endParaRPr/>
          </a:p>
        </p:txBody>
      </p:sp>
    </p:spTree>
    <p:extLst>
      <p:ext uri="{BB962C8B-B14F-4D97-AF65-F5344CB8AC3E}">
        <p14:creationId xmlns:p14="http://schemas.microsoft.com/office/powerpoint/2010/main" val="2783348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accent5"/>
            </a:gs>
          </a:gsLst>
          <a:lin ang="5400700" scaled="0"/>
        </a:gradFill>
        <a:effectLst/>
      </p:bgPr>
    </p:bg>
    <p:spTree>
      <p:nvGrpSpPr>
        <p:cNvPr id="1" name="Shape 221"/>
        <p:cNvGrpSpPr/>
        <p:nvPr/>
      </p:nvGrpSpPr>
      <p:grpSpPr>
        <a:xfrm>
          <a:off x="0" y="0"/>
          <a:ext cx="0" cy="0"/>
          <a:chOff x="0" y="0"/>
          <a:chExt cx="0" cy="0"/>
        </a:xfrm>
      </p:grpSpPr>
      <p:sp>
        <p:nvSpPr>
          <p:cNvPr id="222" name="Google Shape;222;p26"/>
          <p:cNvSpPr txBox="1">
            <a:spLocks noGrp="1"/>
          </p:cNvSpPr>
          <p:nvPr>
            <p:ph type="ctrTitle" idx="4294967295"/>
          </p:nvPr>
        </p:nvSpPr>
        <p:spPr>
          <a:xfrm>
            <a:off x="855300" y="1713600"/>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9600" dirty="0">
                <a:solidFill>
                  <a:schemeClr val="lt1"/>
                </a:solidFill>
              </a:rPr>
              <a:t>Gracias</a:t>
            </a:r>
            <a:endParaRPr sz="9600" dirty="0">
              <a:solidFill>
                <a:schemeClr val="lt1"/>
              </a:solidFill>
            </a:endParaRPr>
          </a:p>
        </p:txBody>
      </p:sp>
      <p:sp>
        <p:nvSpPr>
          <p:cNvPr id="223" name="Google Shape;223;p26"/>
          <p:cNvSpPr txBox="1">
            <a:spLocks noGrp="1"/>
          </p:cNvSpPr>
          <p:nvPr>
            <p:ph type="subTitle" idx="4294967295"/>
          </p:nvPr>
        </p:nvSpPr>
        <p:spPr>
          <a:xfrm>
            <a:off x="855300" y="2970302"/>
            <a:ext cx="7433400" cy="459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s-CO" dirty="0"/>
              <a:t>P</a:t>
            </a:r>
            <a:r>
              <a:rPr lang="en" dirty="0"/>
              <a:t>or su atención</a:t>
            </a:r>
            <a:endParaRPr dirty="0"/>
          </a:p>
        </p:txBody>
      </p:sp>
      <p:sp>
        <p:nvSpPr>
          <p:cNvPr id="224" name="Google Shape;224;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45</a:t>
            </a:fld>
            <a:endParaRPr dirty="0"/>
          </a:p>
        </p:txBody>
      </p:sp>
    </p:spTree>
    <p:extLst>
      <p:ext uri="{BB962C8B-B14F-4D97-AF65-F5344CB8AC3E}">
        <p14:creationId xmlns:p14="http://schemas.microsoft.com/office/powerpoint/2010/main" val="1936349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Continuación de Romanos 9,1-18</a:t>
            </a: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Después de la pregunta inicial y la respuesta sobre la justicia de Dios (vv. 14-18) le sigue una pregunta sobre la posibilidad de la resistencia humana (vv. 19-21)</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La pregunta provoca una fuerte defensa del propósito de Dios (vv. 22-23):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tanto en el caso de «nosotros» (judíos y gentiles que han sido llamados, vv. 24-26)</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y en el caso de Israel en su conjunto (vv. 27-29).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15886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ES" b="1" dirty="0">
                <a:latin typeface="Fira Sans" panose="020B0503050000020004" pitchFamily="34" charset="0"/>
              </a:rPr>
              <a:t>1. Sentido original del texto</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Una segunda objeción y la respuesta de Pablo (9,19–29)</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La objeción (9,19),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la respuesta al objetor (9,20),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un ejemplo de la vida cotidiana (9,21)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y aplicación a la situación actual (9,22–29)</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514371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ES" b="1" dirty="0">
                <a:latin typeface="Fira Sans" panose="020B0503050000020004" pitchFamily="34" charset="0"/>
              </a:rPr>
              <a:t>La segunda objeción (Rom 9,19)</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i="1" kern="100" dirty="0">
                <a:effectLst/>
                <a:latin typeface="Atkinson Hyperlegible" pitchFamily="2" charset="0"/>
                <a:ea typeface="Calibri" panose="020F0502020204030204" pitchFamily="34" charset="0"/>
                <a:cs typeface="Times New Roman" panose="02020603050405020304" pitchFamily="18" charset="0"/>
              </a:rPr>
              <a:t>19</a:t>
            </a:r>
            <a:r>
              <a:rPr lang="es-ES" sz="1800" kern="100" dirty="0">
                <a:effectLst/>
                <a:latin typeface="Atkinson Hyperlegible" pitchFamily="2" charset="0"/>
                <a:ea typeface="Calibri" panose="020F0502020204030204" pitchFamily="34" charset="0"/>
                <a:cs typeface="Times New Roman" panose="02020603050405020304" pitchFamily="18" charset="0"/>
              </a:rPr>
              <a:t> Seguro que me dirás: Entonces, ¿de qué se enoja, si nadie puede hacer frente a su voluntad? </a:t>
            </a:r>
            <a:r>
              <a:rPr lang="es-ES" sz="1800" b="1" i="1" kern="100" dirty="0">
                <a:effectLst/>
                <a:latin typeface="Atkinson Hyperlegible" pitchFamily="2" charset="0"/>
                <a:ea typeface="Calibri" panose="020F0502020204030204" pitchFamily="34" charset="0"/>
                <a:cs typeface="Times New Roman" panose="02020603050405020304" pitchFamily="18" charset="0"/>
              </a:rPr>
              <a:t>20</a:t>
            </a:r>
            <a:r>
              <a:rPr lang="es-ES" sz="1800" kern="100" dirty="0">
                <a:effectLst/>
                <a:latin typeface="Atkinson Hyperlegible" pitchFamily="2" charset="0"/>
                <a:ea typeface="Calibri" panose="020F0502020204030204" pitchFamily="34" charset="0"/>
                <a:cs typeface="Times New Roman" panose="02020603050405020304" pitchFamily="18" charset="0"/>
              </a:rPr>
              <a:t> ¡Pero hombre! ¿Quién eres tú para pedir cuentas a Dios? ¿Acaso la vasija dirá al alfarero: por qué me hiciste así?  (</a:t>
            </a:r>
            <a:r>
              <a:rPr lang="es-ES" sz="1800" b="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Is</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29-16; 45,9</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21</a:t>
            </a:r>
            <a:r>
              <a:rPr lang="es-ES" sz="1800" kern="100" dirty="0">
                <a:effectLst/>
                <a:latin typeface="Atkinson Hyperlegible" pitchFamily="2" charset="0"/>
                <a:ea typeface="Calibri" panose="020F0502020204030204" pitchFamily="34" charset="0"/>
                <a:cs typeface="Times New Roman" panose="02020603050405020304" pitchFamily="18" charset="0"/>
              </a:rPr>
              <a:t> ¿O es que el alfarero no es dueño de hacer de una misma masa objetos para usos nobles y otros para usos despreciables? (</a:t>
            </a:r>
            <a:r>
              <a:rPr lang="es-ES" sz="1800" b="1" kern="100" dirty="0" err="1">
                <a:solidFill>
                  <a:srgbClr val="549E39"/>
                </a:solidFill>
                <a:effectLst/>
                <a:latin typeface="Atkinson Hyperlegible" pitchFamily="2" charset="0"/>
                <a:ea typeface="Calibri" panose="020F0502020204030204" pitchFamily="34" charset="0"/>
                <a:cs typeface="Times New Roman" panose="02020603050405020304" pitchFamily="18" charset="0"/>
              </a:rPr>
              <a:t>Jer</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 18,6</a:t>
            </a:r>
            <a:r>
              <a:rPr lang="es-ES" sz="1800" kern="100" dirty="0">
                <a:effectLst/>
                <a:latin typeface="Atkinson Hyperlegible" pitchFamily="2" charset="0"/>
                <a:ea typeface="Calibri" panose="020F0502020204030204" pitchFamily="34" charset="0"/>
                <a:cs typeface="Times New Roman" panose="02020603050405020304" pitchFamily="18" charset="0"/>
              </a:rPr>
              <a:t>)</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444023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9,22-23</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endParaRPr lang="es-ES" b="1" i="1" kern="100" dirty="0">
              <a:solidFill>
                <a:srgbClr val="549E39"/>
              </a:solidFill>
              <a:effectLst/>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b="1" i="1" kern="100" dirty="0">
                <a:effectLst/>
                <a:latin typeface="Atkinson Hyperlegible" pitchFamily="2" charset="0"/>
                <a:ea typeface="Calibri" panose="020F0502020204030204" pitchFamily="34" charset="0"/>
                <a:cs typeface="Times New Roman" panose="02020603050405020304" pitchFamily="18" charset="0"/>
              </a:rPr>
              <a:t>22</a:t>
            </a:r>
            <a:r>
              <a:rPr lang="es-ES" sz="1800" kern="100" dirty="0">
                <a:effectLst/>
                <a:latin typeface="Atkinson Hyperlegible" pitchFamily="2" charset="0"/>
                <a:ea typeface="Calibri" panose="020F0502020204030204" pitchFamily="34" charset="0"/>
                <a:cs typeface="Times New Roman" panose="02020603050405020304" pitchFamily="18" charset="0"/>
              </a:rPr>
              <a:t> Pues bien, ¿qué vas a replicar si Dios, queriendo manifestar su ira y dar a conocer su poder, soportó con gran paciencia a los que eran objetos de ira, preparados para la perdición, </a:t>
            </a:r>
            <a:r>
              <a:rPr lang="es-ES" sz="1800" b="1" i="1" kern="100" dirty="0">
                <a:effectLst/>
                <a:latin typeface="Atkinson Hyperlegible" pitchFamily="2" charset="0"/>
                <a:ea typeface="Calibri" panose="020F0502020204030204" pitchFamily="34" charset="0"/>
                <a:cs typeface="Times New Roman" panose="02020603050405020304" pitchFamily="18" charset="0"/>
              </a:rPr>
              <a:t>23</a:t>
            </a:r>
            <a:r>
              <a:rPr lang="es-ES" sz="1800" kern="100" dirty="0">
                <a:effectLst/>
                <a:latin typeface="Atkinson Hyperlegible" pitchFamily="2" charset="0"/>
                <a:ea typeface="Calibri" panose="020F0502020204030204" pitchFamily="34" charset="0"/>
                <a:cs typeface="Times New Roman" panose="02020603050405020304" pitchFamily="18" charset="0"/>
              </a:rPr>
              <a:t> a fin de dar a conocer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8,29</a:t>
            </a:r>
            <a:r>
              <a:rPr lang="es-ES" sz="1800" kern="100" dirty="0">
                <a:effectLst/>
                <a:latin typeface="Atkinson Hyperlegible" pitchFamily="2" charset="0"/>
                <a:ea typeface="Calibri" panose="020F0502020204030204" pitchFamily="34" charset="0"/>
                <a:cs typeface="Times New Roman" panose="02020603050405020304" pitchFamily="18" charset="0"/>
              </a:rPr>
              <a:t>) la riqueza de su gloria con los que eran objetos de misericordia, que de antemano había preparado para participar de esa gloria?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201204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563309"/>
          </a:xfrm>
        </p:spPr>
        <p:txBody>
          <a:bodyPr/>
          <a:lstStyle/>
          <a:p>
            <a:r>
              <a:rPr lang="es-ES" b="1" dirty="0">
                <a:latin typeface="Fira Sans" panose="020B0503050000020004" pitchFamily="34" charset="0"/>
              </a:rPr>
              <a:t>9,24-26</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AR" sz="1800" u="sng" kern="100" dirty="0">
                <a:effectLst/>
                <a:latin typeface="Atkinson Hyperlegible" pitchFamily="2" charset="0"/>
                <a:ea typeface="Calibri" panose="020F0502020204030204" pitchFamily="34" charset="0"/>
                <a:cs typeface="Times New Roman" panose="02020603050405020304" pitchFamily="18" charset="0"/>
              </a:rPr>
              <a:t>Nosotros los llamados: cita de Oseas</a:t>
            </a:r>
            <a:endParaRPr lang="es-CO"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endParaRPr lang="es-ES" sz="1800" b="1" i="1" kern="100" dirty="0">
              <a:effectLst/>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b="1" i="1" kern="100" dirty="0">
                <a:effectLst/>
                <a:latin typeface="Atkinson Hyperlegible" pitchFamily="2" charset="0"/>
                <a:ea typeface="Calibri" panose="020F0502020204030204" pitchFamily="34" charset="0"/>
                <a:cs typeface="Times New Roman" panose="02020603050405020304" pitchFamily="18" charset="0"/>
              </a:rPr>
              <a:t>24 </a:t>
            </a:r>
            <a:r>
              <a:rPr lang="es-ES" sz="1800" kern="100" dirty="0">
                <a:effectLst/>
                <a:latin typeface="Atkinson Hyperlegible" pitchFamily="2" charset="0"/>
                <a:ea typeface="Calibri" panose="020F0502020204030204" pitchFamily="34" charset="0"/>
                <a:cs typeface="Times New Roman" panose="02020603050405020304" pitchFamily="18" charset="0"/>
              </a:rPr>
              <a:t>Es lo que ha hecho con nosotros, llamados no sólo de entre los judíos, sino también de entre los gentiles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3,29</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25 </a:t>
            </a:r>
            <a:r>
              <a:rPr lang="es-ES" sz="1800" kern="100" dirty="0">
                <a:effectLst/>
                <a:latin typeface="Atkinson Hyperlegible" pitchFamily="2" charset="0"/>
                <a:ea typeface="Calibri" panose="020F0502020204030204" pitchFamily="34" charset="0"/>
                <a:cs typeface="Times New Roman" panose="02020603050405020304" pitchFamily="18" charset="0"/>
              </a:rPr>
              <a:t>Como dice también en Oseas: Llamaré pueblo mío al que no es mi pueblo; y amada mía a la que no es mi amada.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Os 2,25; 1Pe 2,10</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b="1" i="1" kern="100" dirty="0">
                <a:effectLst/>
                <a:latin typeface="Atkinson Hyperlegible" pitchFamily="2" charset="0"/>
                <a:ea typeface="Calibri" panose="020F0502020204030204" pitchFamily="34" charset="0"/>
                <a:cs typeface="Times New Roman" panose="02020603050405020304" pitchFamily="18" charset="0"/>
              </a:rPr>
              <a:t>26 </a:t>
            </a:r>
            <a:r>
              <a:rPr lang="es-ES" sz="1800" kern="100" dirty="0">
                <a:effectLst/>
                <a:latin typeface="Atkinson Hyperlegible" pitchFamily="2" charset="0"/>
                <a:ea typeface="Calibri" panose="020F0502020204030204" pitchFamily="34" charset="0"/>
                <a:cs typeface="Times New Roman" panose="02020603050405020304" pitchFamily="18" charset="0"/>
              </a:rPr>
              <a:t>Y en el lugar mismo en que se les dijo: No sois mi pueblo, serán llamados: Hijos del Dios vivo (</a:t>
            </a:r>
            <a:r>
              <a:rPr lang="es-ES" sz="1800" b="1" kern="100" dirty="0">
                <a:solidFill>
                  <a:srgbClr val="549E39"/>
                </a:solidFill>
                <a:effectLst/>
                <a:latin typeface="Atkinson Hyperlegible" pitchFamily="2" charset="0"/>
                <a:ea typeface="Calibri" panose="020F0502020204030204" pitchFamily="34" charset="0"/>
                <a:cs typeface="Times New Roman" panose="02020603050405020304" pitchFamily="18" charset="0"/>
              </a:rPr>
              <a:t>Os 2,1</a:t>
            </a:r>
            <a:r>
              <a:rPr lang="es-ES" sz="1800" kern="100" dirty="0">
                <a:effectLst/>
                <a:latin typeface="Atkinson Hyperlegible" pitchFamily="2" charset="0"/>
                <a:ea typeface="Calibri" panose="020F0502020204030204" pitchFamily="34" charset="0"/>
                <a:cs typeface="Times New Roman" panose="02020603050405020304" pitchFamily="18" charset="0"/>
              </a:rPr>
              <a:t>).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331148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lonso templat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3511</Words>
  <Application>Microsoft Office PowerPoint</Application>
  <PresentationFormat>Presentación en pantalla (16:9)</PresentationFormat>
  <Paragraphs>197</Paragraphs>
  <Slides>45</Slides>
  <Notes>45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Calibri</vt:lpstr>
      <vt:lpstr>Fira Sans</vt:lpstr>
      <vt:lpstr>Fira Sans SemiBold</vt:lpstr>
      <vt:lpstr>Arial</vt:lpstr>
      <vt:lpstr>Wingdings</vt:lpstr>
      <vt:lpstr>Fira Sans Medium</vt:lpstr>
      <vt:lpstr>Atkinson Hyperlegible</vt:lpstr>
      <vt:lpstr>Fira Sans Light</vt:lpstr>
      <vt:lpstr>Alonso template</vt:lpstr>
      <vt:lpstr>El Olivo amado de Díos Rom 9-11</vt:lpstr>
      <vt:lpstr>LA IRA Y LA MISERICORDIA DE DIOS:  Rom 9,19-29</vt:lpstr>
      <vt:lpstr>Para hoy consideramos:</vt:lpstr>
      <vt:lpstr>Una segunda objeción y la respuesta de Pablo (9,19–29) La objeción (9,19) la respuesta al objetor (9,20) un ejemplo de la vida cotidiana (9,21)  y  aplicación a la situación actual (9,22–29)</vt:lpstr>
      <vt:lpstr>Continuación de Romanos 9,1-18</vt:lpstr>
      <vt:lpstr>1. Sentido original del texto</vt:lpstr>
      <vt:lpstr>La segunda objeción (Rom 9,19)</vt:lpstr>
      <vt:lpstr>9,22-23</vt:lpstr>
      <vt:lpstr>9,24-26</vt:lpstr>
      <vt:lpstr>9,27-29</vt:lpstr>
      <vt:lpstr>Presentación de PowerPoint</vt:lpstr>
      <vt:lpstr>Trasfondo del AT:  Rom 9,20 </vt:lpstr>
      <vt:lpstr>Trasfondo del AT:  Rom 9,20</vt:lpstr>
      <vt:lpstr>En 9,25, Pablo se basa en Oseas 2,25</vt:lpstr>
      <vt:lpstr>En Rom 9,26 el apóstol cita a Oseas 2,1</vt:lpstr>
      <vt:lpstr>En Rom 9,27–28 Pablo cita Isaías 10,22–23 (el pequeño resto)</vt:lpstr>
      <vt:lpstr>En Rom 9,29 Pablo cita a Isaías 1,9:</vt:lpstr>
      <vt:lpstr>1.2. EXEGESIS</vt:lpstr>
      <vt:lpstr>Rom 9,19-21</vt:lpstr>
      <vt:lpstr>Presentación de PowerPoint</vt:lpstr>
      <vt:lpstr>Presentación de PowerPoint</vt:lpstr>
      <vt:lpstr>9,22-23</vt:lpstr>
      <vt:lpstr>Presentación de PowerPoint</vt:lpstr>
      <vt:lpstr>Ha hecho de “nosotros” llamados no solo de entre los judíos y gentiles 9,24-26 </vt:lpstr>
      <vt:lpstr>Ha hecho de “nosotros”</vt:lpstr>
      <vt:lpstr>v. 24 llamándonos a “NOSOTROS”: “entre judíos y gentiles”</vt:lpstr>
      <vt:lpstr>Pablo va ahora un paso más allá llevando este principio de la elección a su conclusión lógica. Puesto que lo que cuenta es la Gracia de Dios, Él es entonces libre de llamar a los gentiles a su reino igual que a los judíos.</vt:lpstr>
      <vt:lpstr>v. 24 llamándonos a “NOSOTROS”: “entre judíos y gentiles”</vt:lpstr>
      <vt:lpstr>Rom 9,27-29</vt:lpstr>
      <vt:lpstr>Rom 9,27-29</vt:lpstr>
      <vt:lpstr>Rom 9,27-29</vt:lpstr>
      <vt:lpstr>Rom 9,27-29</vt:lpstr>
      <vt:lpstr>Rom 9,27-29</vt:lpstr>
      <vt:lpstr>Conclusión:</vt:lpstr>
      <vt:lpstr>Conclusión:</vt:lpstr>
      <vt:lpstr>Resumen de Rom 9,19–29. </vt:lpstr>
      <vt:lpstr>Pregunta para el foro:  Según Rom 9,19-29: ¿Piensas que el propósito electivo de Dios es arbitrario e injusto? ¿Cómo se entiende esto de que la elección de Dios es una manifestación de su misericordia?</vt:lpstr>
      <vt:lpstr>Construyendo vínculos</vt:lpstr>
      <vt:lpstr>Construyendo vínculos</vt:lpstr>
      <vt:lpstr>Oseas, Isaías y Pablo</vt:lpstr>
      <vt:lpstr>Oseas, Isaías y Pablo</vt:lpstr>
      <vt:lpstr>Oseas, Isaías y Pablo</vt:lpstr>
      <vt:lpstr>Oseas, Isaías y Pablo</vt:lpstr>
      <vt:lpstr>Cuestiones teológicas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Olivo amado de Díos Rom 9-11</dc:title>
  <dc:creator>Diego R Soler S</dc:creator>
  <cp:lastModifiedBy>Delio Ruiz</cp:lastModifiedBy>
  <cp:revision>31</cp:revision>
  <dcterms:modified xsi:type="dcterms:W3CDTF">2025-10-01T23:29:34Z</dcterms:modified>
</cp:coreProperties>
</file>