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7"/>
  </p:notesMasterIdLst>
  <p:sldIdLst>
    <p:sldId id="256" r:id="rId2"/>
    <p:sldId id="258" r:id="rId3"/>
    <p:sldId id="413" r:id="rId4"/>
    <p:sldId id="259" r:id="rId5"/>
    <p:sldId id="303" r:id="rId6"/>
    <p:sldId id="455" r:id="rId7"/>
    <p:sldId id="456" r:id="rId8"/>
    <p:sldId id="457" r:id="rId9"/>
    <p:sldId id="459" r:id="rId10"/>
    <p:sldId id="460" r:id="rId11"/>
    <p:sldId id="461" r:id="rId12"/>
    <p:sldId id="462" r:id="rId13"/>
    <p:sldId id="458" r:id="rId14"/>
    <p:sldId id="463" r:id="rId15"/>
    <p:sldId id="464" r:id="rId16"/>
    <p:sldId id="465" r:id="rId17"/>
    <p:sldId id="420" r:id="rId18"/>
    <p:sldId id="466" r:id="rId19"/>
    <p:sldId id="467" r:id="rId20"/>
    <p:sldId id="468" r:id="rId21"/>
    <p:sldId id="469" r:id="rId22"/>
    <p:sldId id="470" r:id="rId23"/>
    <p:sldId id="471" r:id="rId24"/>
    <p:sldId id="472" r:id="rId25"/>
    <p:sldId id="473" r:id="rId26"/>
    <p:sldId id="454" r:id="rId27"/>
    <p:sldId id="475" r:id="rId28"/>
    <p:sldId id="476" r:id="rId29"/>
    <p:sldId id="477" r:id="rId30"/>
    <p:sldId id="478" r:id="rId31"/>
    <p:sldId id="474" r:id="rId32"/>
    <p:sldId id="480" r:id="rId33"/>
    <p:sldId id="479" r:id="rId34"/>
    <p:sldId id="481" r:id="rId35"/>
    <p:sldId id="482" r:id="rId36"/>
    <p:sldId id="483" r:id="rId37"/>
    <p:sldId id="491" r:id="rId38"/>
    <p:sldId id="484" r:id="rId39"/>
    <p:sldId id="485" r:id="rId40"/>
    <p:sldId id="486" r:id="rId41"/>
    <p:sldId id="487" r:id="rId42"/>
    <p:sldId id="488" r:id="rId43"/>
    <p:sldId id="489" r:id="rId44"/>
    <p:sldId id="490" r:id="rId45"/>
    <p:sldId id="446" r:id="rId46"/>
  </p:sldIdLst>
  <p:sldSz cx="9144000" cy="5143500" type="screen16x9"/>
  <p:notesSz cx="6858000" cy="9144000"/>
  <p:embeddedFontLst>
    <p:embeddedFont>
      <p:font typeface="Atkinson Hyperlegible" pitchFamily="2"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Fira Sans" panose="020B0503050000020004" pitchFamily="34" charset="0"/>
      <p:regular r:id="rId56"/>
      <p:bold r:id="rId57"/>
      <p:italic r:id="rId58"/>
      <p:boldItalic r:id="rId59"/>
    </p:embeddedFont>
    <p:embeddedFont>
      <p:font typeface="Fira Sans Light" panose="020B0403050000020004" pitchFamily="34" charset="0"/>
      <p:regular r:id="rId60"/>
      <p:bold r:id="rId61"/>
      <p:italic r:id="rId62"/>
      <p:boldItalic r:id="rId63"/>
    </p:embeddedFont>
    <p:embeddedFont>
      <p:font typeface="Fira Sans Medium" panose="020B0603050000020004" pitchFamily="34" charset="0"/>
      <p:regular r:id="rId64"/>
      <p:bold r:id="rId65"/>
      <p:italic r:id="rId66"/>
      <p:boldItalic r:id="rId67"/>
    </p:embeddedFont>
    <p:embeddedFont>
      <p:font typeface="Fira Sans SemiBold" panose="020B06030500000200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19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48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95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12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21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02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8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32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54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6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35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9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1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92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66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39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41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611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32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74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790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7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440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682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439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435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320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855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29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01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743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456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276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044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694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89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7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86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8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2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40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4"/>
              </a:gs>
              <a:gs pos="100000">
                <a:schemeClr val="accent3"/>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5"/>
              </a:gs>
              <a:gs pos="100000">
                <a:schemeClr val="accent6"/>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1777400" y="2161800"/>
            <a:ext cx="5589300" cy="81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Fira Sans Medium"/>
              <a:buChar char="●"/>
              <a:defRPr sz="2800">
                <a:latin typeface="Fira Sans Medium"/>
                <a:ea typeface="Fira Sans Medium"/>
                <a:cs typeface="Fira Sans Medium"/>
                <a:sym typeface="Fira Sans Medium"/>
              </a:defRPr>
            </a:lvl1pPr>
            <a:lvl2pPr marL="914400" lvl="1"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2pPr>
            <a:lvl3pPr marL="1371600" lvl="2"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3pPr>
            <a:lvl4pPr marL="1828800" lvl="3"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4pPr>
            <a:lvl5pPr marL="2286000" lvl="4"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5pPr>
            <a:lvl6pPr marL="2743200" lvl="5"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6pPr>
            <a:lvl7pPr marL="3200400" lvl="6"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7pPr>
            <a:lvl8pPr marL="3657600" lvl="7"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8pPr>
            <a:lvl9pPr marL="4114800" lvl="8" indent="-406400" algn="ctr" rtl="0">
              <a:spcBef>
                <a:spcPts val="800"/>
              </a:spcBef>
              <a:spcAft>
                <a:spcPts val="800"/>
              </a:spcAft>
              <a:buSzPts val="2800"/>
              <a:buFont typeface="Fira Sans Medium"/>
              <a:buChar char="■"/>
              <a:defRPr sz="2800">
                <a:latin typeface="Fira Sans Medium"/>
                <a:ea typeface="Fira Sans Medium"/>
                <a:cs typeface="Fira Sans Medium"/>
                <a:sym typeface="Fira Sans Medium"/>
              </a:defRPr>
            </a:lvl9pPr>
          </a:lstStyle>
          <a:p>
            <a:endParaRPr/>
          </a:p>
        </p:txBody>
      </p:sp>
      <p:sp>
        <p:nvSpPr>
          <p:cNvPr id="22" name="Google Shape;22;p4"/>
          <p:cNvSpPr txBox="1"/>
          <p:nvPr/>
        </p:nvSpPr>
        <p:spPr>
          <a:xfrm>
            <a:off x="3593400" y="28624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3"/>
                </a:solidFill>
                <a:latin typeface="Fira Sans"/>
                <a:ea typeface="Fira Sans"/>
                <a:cs typeface="Fira Sans"/>
                <a:sym typeface="Fira Sans"/>
              </a:rPr>
              <a:t>“</a:t>
            </a:r>
            <a:endParaRPr sz="9600">
              <a:solidFill>
                <a:schemeClr val="accent3"/>
              </a:solidFill>
              <a:latin typeface="Fira Sans"/>
              <a:ea typeface="Fira Sans"/>
              <a:cs typeface="Fira Sans"/>
              <a:sym typeface="Fira Sans"/>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24" name="Google Shape;24;p4"/>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5" name="Google Shape;25;p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6" name="Google Shape;26;p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 name="Google Shape;27;p4"/>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8" name="Google Shape;28;p4"/>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9" name="Google Shape;29;p4"/>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2" name="Google Shape;32;p5"/>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3" name="Google Shape;33;p5"/>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sp>
        <p:nvSpPr>
          <p:cNvPr id="67" name="Google Shape;67;p10"/>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8" name="Google Shape;68;p10"/>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9" name="Google Shape;69;p10"/>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0" name="Google Shape;7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1" name="Google Shape;71;p10"/>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p:cSld name="BLANK_1">
    <p:bg>
      <p:bgPr>
        <a:gradFill>
          <a:gsLst>
            <a:gs pos="0">
              <a:schemeClr val="accent2"/>
            </a:gs>
            <a:gs pos="72000">
              <a:schemeClr val="accent3"/>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4" name="Google Shape;74;p11"/>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5" name="Google Shape;75;p11"/>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6" name="Google Shape;76;p11"/>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7" name="Google Shape;77;p11"/>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8" name="Google Shape;78;p11"/>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9" name="Google Shape;79;p11"/>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9"/>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2" name="Google Shape;62;p9"/>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3" name="Google Shape;63;p9"/>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4" name="Google Shape;64;p9"/>
          <p:cNvSpPr txBox="1">
            <a:spLocks noGrp="1"/>
          </p:cNvSpPr>
          <p:nvPr>
            <p:ph type="body" idx="1"/>
          </p:nvPr>
        </p:nvSpPr>
        <p:spPr>
          <a:xfrm>
            <a:off x="779100" y="4406300"/>
            <a:ext cx="6477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65" name="Google Shape;65;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7959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9"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El Olivo amado de Díos</a:t>
            </a:r>
            <a:br>
              <a:rPr lang="en" dirty="0"/>
            </a:br>
            <a:r>
              <a:rPr lang="en" dirty="0"/>
              <a:t>Rom 9-11</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CO" b="1" dirty="0">
                <a:latin typeface="Fira Sans" panose="020B0503050000020004" pitchFamily="34" charset="0"/>
              </a:rPr>
              <a:t>Esquema de Rom 9,30-10,4</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El fracaso de Israel en alcanzar la justicia (9,30–10,4)</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situación presente de Israel y los gentiles (9,30–33)</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Los gentiles han alcanzado la justicia (9,30)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Israel no ha alcanzado la meta de la ley (9,31)</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razón de esta situación (9,32–33)</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8320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CO" b="1" dirty="0">
                <a:latin typeface="Fira Sans" panose="020B0503050000020004" pitchFamily="34" charset="0"/>
              </a:rPr>
              <a:t>Esquema de Rom 9,30-10,4</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La razón del fracaso de Israel (10,1–4)</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Una intervención personal por parte de Pablo (10,1)</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Falta de discernimiento (10,2)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Desapego por la justicia de Dios (10,3)</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Ignorancia de la meta de la ley (10,4)</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526622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701855"/>
          </a:xfrm>
        </p:spPr>
        <p:txBody>
          <a:bodyPr/>
          <a:lstStyle/>
          <a:p>
            <a:r>
              <a:rPr lang="es-ES" b="1" dirty="0">
                <a:latin typeface="Fira Sans" panose="020B0503050000020004" pitchFamily="34" charset="0"/>
              </a:rPr>
              <a:t>La ineficaz búsqueda de Israel (9,30–33)</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7277318" cy="385231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Rom 9,30 </a:t>
            </a:r>
          </a:p>
          <a:p>
            <a:pPr marL="533400" lvl="1"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“Entonces, ¿qué diremos? Que los gentiles, que no buscaban la justicia, han hallado la justicia —la justicia que nace de la fe”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Con 9,30, llegamos a una importante división dentro del argumento de Pablo.</a:t>
            </a:r>
          </a:p>
          <a:p>
            <a:pPr marL="76200" indent="0" algn="just">
              <a:lnSpc>
                <a:spcPct val="107000"/>
              </a:lnSpc>
              <a:spcAft>
                <a:spcPts val="800"/>
              </a:spcAft>
              <a:buNone/>
            </a:pP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Tres veces </a:t>
            </a:r>
            <a:r>
              <a:rPr lang="es-ES" sz="1800" kern="100" dirty="0">
                <a:effectLst/>
                <a:latin typeface="Atkinson Hyperlegible" pitchFamily="2" charset="0"/>
                <a:ea typeface="Calibri" panose="020F0502020204030204" pitchFamily="34" charset="0"/>
                <a:cs typeface="Times New Roman" panose="02020603050405020304" pitchFamily="18" charset="0"/>
              </a:rPr>
              <a:t>contrasta Pablo dos clases de justicia: </a:t>
            </a:r>
          </a:p>
          <a:p>
            <a:pPr algn="just">
              <a:lnSpc>
                <a:spcPct val="107000"/>
              </a:lnSpc>
              <a:spcAft>
                <a:spcPts val="800"/>
              </a:spcAft>
            </a:pPr>
            <a:r>
              <a:rPr lang="es-ES" sz="1600" kern="100" dirty="0">
                <a:effectLst/>
                <a:latin typeface="Atkinson Hyperlegible" pitchFamily="2" charset="0"/>
                <a:ea typeface="Calibri" panose="020F0502020204030204" pitchFamily="34" charset="0"/>
                <a:cs typeface="Times New Roman" panose="02020603050405020304" pitchFamily="18" charset="0"/>
              </a:rPr>
              <a:t>«Justicia que es por la fe», frente a «una ley que le diera justicia» (9,30–31) </a:t>
            </a:r>
          </a:p>
          <a:p>
            <a:pPr algn="just">
              <a:lnSpc>
                <a:spcPct val="107000"/>
              </a:lnSpc>
              <a:spcAft>
                <a:spcPts val="800"/>
              </a:spcAft>
            </a:pPr>
            <a:r>
              <a:rPr lang="es-ES" sz="1600" kern="100" dirty="0">
                <a:effectLst/>
                <a:latin typeface="Atkinson Hyperlegible" pitchFamily="2" charset="0"/>
                <a:ea typeface="Calibri" panose="020F0502020204030204" pitchFamily="34" charset="0"/>
                <a:cs typeface="Times New Roman" panose="02020603050405020304" pitchFamily="18" charset="0"/>
              </a:rPr>
              <a:t>«La justicia que proviene de Dios» frente a «la suya propia [justicia]» (10,3) </a:t>
            </a:r>
          </a:p>
          <a:p>
            <a:pPr algn="just">
              <a:lnSpc>
                <a:spcPct val="107000"/>
              </a:lnSpc>
              <a:spcAft>
                <a:spcPts val="800"/>
              </a:spcAft>
            </a:pPr>
            <a:r>
              <a:rPr lang="es-ES" sz="1600" kern="100" dirty="0">
                <a:effectLst/>
                <a:latin typeface="Atkinson Hyperlegible" pitchFamily="2" charset="0"/>
                <a:ea typeface="Calibri" panose="020F0502020204030204" pitchFamily="34" charset="0"/>
                <a:cs typeface="Times New Roman" panose="02020603050405020304" pitchFamily="18" charset="0"/>
              </a:rPr>
              <a:t>«La justicia que se basa en la fe» (10,6) frente a «la justicia basada en la ley» (10,5).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32999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987041" y="443345"/>
            <a:ext cx="6962100" cy="430650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bg1"/>
                </a:solidFill>
                <a:effectLst>
                  <a:outerShdw blurRad="38100" dist="38100" dir="2700000" algn="tl">
                    <a:srgbClr val="000000">
                      <a:alpha val="43137"/>
                    </a:srgbClr>
                  </a:outerShdw>
                </a:effectLst>
                <a:latin typeface="Fira Sans" panose="020B0503050000020004" pitchFamily="34" charset="0"/>
              </a:rPr>
              <a:t>Para aclarar lo que Pablo dice en Rom 9,30, es muy oportuno leer lo que dice en Rom 3,30-31: “tengamos en cuenta que solo hay un Dios, que justificara a los circuncisos en virtud de la fe y a los incircuncisos por medio de la fe. Entonces, ¿elimina la fe el valor de la ley? ¡De ninguna manera!; más bien la consolidamos!”</a:t>
            </a:r>
            <a:endParaRPr b="1" dirty="0">
              <a:solidFill>
                <a:schemeClr val="bg1"/>
              </a:solidFill>
              <a:effectLst>
                <a:outerShdw blurRad="38100" dist="38100" dir="2700000" algn="tl">
                  <a:srgbClr val="000000">
                    <a:alpha val="43137"/>
                  </a:srgbClr>
                </a:outerShdw>
              </a:effectLst>
              <a:latin typeface="Fira Sans" panose="020B0503050000020004" pitchFamily="34" charset="0"/>
            </a:endParaRP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dirty="0"/>
          </a:p>
        </p:txBody>
      </p:sp>
    </p:spTree>
    <p:extLst>
      <p:ext uri="{BB962C8B-B14F-4D97-AF65-F5344CB8AC3E}">
        <p14:creationId xmlns:p14="http://schemas.microsoft.com/office/powerpoint/2010/main" val="3744185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CO" b="1" dirty="0">
                <a:latin typeface="Fira Sans" panose="020B0503050000020004" pitchFamily="34" charset="0"/>
              </a:rPr>
              <a:t>Rom 9,31-33</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 “Mientras que Israel, que buscaba una ley que le proporcionara justicia, no llegó a cumplir la ley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cf. 3,31; 8,4</a:t>
            </a:r>
            <a:r>
              <a:rPr lang="es-ES" sz="1800" i="1"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32</a:t>
            </a:r>
            <a:r>
              <a:rPr lang="es-ES" sz="1800" i="1" kern="100" dirty="0">
                <a:effectLst/>
                <a:latin typeface="Atkinson Hyperlegible" pitchFamily="2" charset="0"/>
                <a:ea typeface="Calibri" panose="020F0502020204030204" pitchFamily="34" charset="0"/>
                <a:cs typeface="Times New Roman" panose="02020603050405020304" pitchFamily="18" charset="0"/>
              </a:rPr>
              <a:t> ¿Por qué? Porque buscaba la justicia en las obras, no en la fe. Tropezaron contra la piedra de tropiezo, </a:t>
            </a:r>
            <a:r>
              <a:rPr lang="es-ES" sz="1800" b="1" i="1" kern="100" dirty="0">
                <a:effectLst/>
                <a:latin typeface="Atkinson Hyperlegible" pitchFamily="2" charset="0"/>
                <a:ea typeface="Calibri" panose="020F0502020204030204" pitchFamily="34" charset="0"/>
                <a:cs typeface="Times New Roman" panose="02020603050405020304" pitchFamily="18" charset="0"/>
              </a:rPr>
              <a:t>33</a:t>
            </a:r>
            <a:r>
              <a:rPr lang="es-ES" sz="1800" i="1" kern="100" dirty="0">
                <a:effectLst/>
                <a:latin typeface="Atkinson Hyperlegible" pitchFamily="2" charset="0"/>
                <a:ea typeface="Calibri" panose="020F0502020204030204" pitchFamily="34" charset="0"/>
                <a:cs typeface="Times New Roman" panose="02020603050405020304" pitchFamily="18" charset="0"/>
              </a:rPr>
              <a:t> como dice la Escritura: Voy a poner en </a:t>
            </a:r>
            <a:r>
              <a:rPr lang="es-ES" sz="1800" i="1" kern="100" dirty="0" err="1">
                <a:effectLst/>
                <a:latin typeface="Atkinson Hyperlegible" pitchFamily="2" charset="0"/>
                <a:ea typeface="Calibri" panose="020F0502020204030204" pitchFamily="34" charset="0"/>
                <a:cs typeface="Times New Roman" panose="02020603050405020304" pitchFamily="18" charset="0"/>
              </a:rPr>
              <a:t>Sión</a:t>
            </a:r>
            <a:r>
              <a:rPr lang="es-ES" sz="1800" i="1" kern="100" dirty="0">
                <a:effectLst/>
                <a:latin typeface="Atkinson Hyperlegible" pitchFamily="2" charset="0"/>
                <a:ea typeface="Calibri" panose="020F0502020204030204" pitchFamily="34" charset="0"/>
                <a:cs typeface="Times New Roman" panose="02020603050405020304" pitchFamily="18" charset="0"/>
              </a:rPr>
              <a:t> piedra de tropiezo y roca de escándalo; más el que crea en él, no quedará confundido. (</a:t>
            </a:r>
            <a:r>
              <a:rPr lang="es-ES" sz="1800" b="1" i="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8,16; 28,16; 1Pe 2,6-8</a:t>
            </a:r>
            <a:r>
              <a:rPr lang="es-ES" sz="1800" i="1"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3754338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770373"/>
          </a:xfrm>
        </p:spPr>
        <p:txBody>
          <a:bodyPr/>
          <a:lstStyle/>
          <a:p>
            <a:r>
              <a:rPr lang="es-ES" sz="2800" b="1" dirty="0">
                <a:latin typeface="Fira Sans" panose="020B0503050000020004" pitchFamily="34" charset="0"/>
              </a:rPr>
              <a:t>La ineficaz búsqueda de Israel (9,30–33) </a:t>
            </a:r>
            <a:endParaRPr lang="es-CO" sz="2800" b="1" dirty="0">
              <a:latin typeface="Fira Sans" panose="020B0503050000020004" pitchFamily="34" charset="0"/>
            </a:endParaRPr>
          </a:p>
        </p:txBody>
      </p:sp>
      <p:sp>
        <p:nvSpPr>
          <p:cNvPr id="115" name="Google Shape;115;p16"/>
          <p:cNvSpPr txBox="1">
            <a:spLocks noGrp="1"/>
          </p:cNvSpPr>
          <p:nvPr>
            <p:ph type="body" idx="1"/>
          </p:nvPr>
        </p:nvSpPr>
        <p:spPr>
          <a:xfrm>
            <a:off x="411955" y="1252327"/>
            <a:ext cx="4915117"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9,6–29, Pablo ha explicado la composición étnica del pueblo de Dios en aquel momento como consecuencia de la divina elección. Ahora el apóstol explica esta misma circunstancia desde la óptica contraria:</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Ellos no se esforzaban por establecer su propia justicia; ignorantes de las promesas de Dios y excluidos de la alianza, Sin embargo, cuando Dios se la ofreció en su Gracia y por medio de la predicación del Evangelio, éstos respondieron en fe y la obtuvieron.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026" name="Picture 2" descr="El apóstol de los paganos">
            <a:extLst>
              <a:ext uri="{FF2B5EF4-FFF2-40B4-BE49-F238E27FC236}">
                <a16:creationId xmlns:a16="http://schemas.microsoft.com/office/drawing/2014/main" id="{C3312EE2-4B58-4E64-944F-78926F7EC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153" y="2034226"/>
            <a:ext cx="3496131" cy="174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7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694928"/>
          </a:xfrm>
        </p:spPr>
        <p:txBody>
          <a:bodyPr/>
          <a:lstStyle/>
          <a:p>
            <a:r>
              <a:rPr lang="es-ES" sz="2800" b="1" dirty="0">
                <a:latin typeface="Fira Sans" panose="020B0503050000020004" pitchFamily="34" charset="0"/>
              </a:rPr>
              <a:t>La ineficaz búsqueda de Israel (9,30–33) </a:t>
            </a:r>
            <a:endParaRPr lang="es-CO" sz="2800"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3896809"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La situación de Israel contrasta, no obstante, con la de los gentiles (9,31). Pablo habla de Israel en general, puesto que la gran mayoría de los judíos se negaron a responder al Evangelio. </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a:t>
            </a:r>
            <a:r>
              <a:rPr lang="es-ES" sz="1800" kern="100" dirty="0">
                <a:effectLst/>
                <a:latin typeface="Atkinson Hyperlegible" pitchFamily="2" charset="0"/>
                <a:ea typeface="Calibri" panose="020F0502020204030204" pitchFamily="34" charset="0"/>
                <a:cs typeface="Times New Roman" panose="02020603050405020304" pitchFamily="18" charset="0"/>
              </a:rPr>
              <a:t>l reducido número del pueblo de Israel que han reconocido su cumplimiento en Cristo es tan grande que Pablo cree aceptable hablar del fracaso de «Israel» en su conjunto.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050" name="Picture 2">
            <a:extLst>
              <a:ext uri="{FF2B5EF4-FFF2-40B4-BE49-F238E27FC236}">
                <a16:creationId xmlns:a16="http://schemas.microsoft.com/office/drawing/2014/main" id="{EC69789D-D01E-4F0D-899D-A4C1BDAA8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30" y="1780706"/>
            <a:ext cx="4128654" cy="232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24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3200" i="1"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“Entonces, ¿qué diremos? Que los gentiles, que no buscaban la justicia, han hallado la justicia —la justicia que nace de la fe” (9,30)</a:t>
            </a:r>
            <a:endParaRPr lang="es-ES" sz="2000" i="1"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176948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3200" b="1" kern="100" dirty="0">
                <a:solidFill>
                  <a:srgbClr val="549E39"/>
                </a:solidFill>
                <a:latin typeface="Fira Sans" panose="020B0503050000020004" pitchFamily="34" charset="0"/>
                <a:ea typeface="Fira Sans Light" panose="020B0403050000020004" pitchFamily="34" charset="0"/>
                <a:cs typeface="Times New Roman" panose="02020603050405020304" pitchFamily="18" charset="0"/>
              </a:rPr>
              <a:t>La pregunta es inevitable:</a:t>
            </a:r>
          </a:p>
          <a:p>
            <a:pPr marL="0" indent="0" algn="just">
              <a:lnSpc>
                <a:spcPct val="107000"/>
              </a:lnSpc>
              <a:spcAft>
                <a:spcPts val="800"/>
              </a:spcAft>
            </a:pPr>
            <a:r>
              <a:rPr lang="es-ES" sz="2300" kern="100" dirty="0">
                <a:latin typeface="Fira Sans" panose="020B0503050000020004" pitchFamily="34" charset="0"/>
                <a:ea typeface="Fira Sans Light" panose="020B0403050000020004" pitchFamily="34" charset="0"/>
                <a:cs typeface="Times New Roman" panose="02020603050405020304" pitchFamily="18" charset="0"/>
              </a:rPr>
              <a:t>Pablo recurre a un lenguaje adecuado para la arena atlética: correr (</a:t>
            </a:r>
            <a:r>
              <a:rPr lang="es-ES" sz="2300" i="1" kern="100" dirty="0" err="1">
                <a:latin typeface="Fira Sans" panose="020B0503050000020004" pitchFamily="34" charset="0"/>
                <a:ea typeface="Fira Sans Light" panose="020B0403050000020004" pitchFamily="34" charset="0"/>
                <a:cs typeface="Times New Roman" panose="02020603050405020304" pitchFamily="18" charset="0"/>
              </a:rPr>
              <a:t>diōkein</a:t>
            </a:r>
            <a:r>
              <a:rPr lang="es-ES" sz="2300" kern="100" dirty="0">
                <a:latin typeface="Fira Sans" panose="020B0503050000020004" pitchFamily="34" charset="0"/>
                <a:ea typeface="Fira Sans Light" panose="020B0403050000020004" pitchFamily="34" charset="0"/>
                <a:cs typeface="Times New Roman" panose="02020603050405020304" pitchFamily="18" charset="0"/>
              </a:rPr>
              <a:t>), ganar (</a:t>
            </a:r>
            <a:r>
              <a:rPr lang="es-ES" sz="2300" i="1" kern="100" dirty="0" err="1">
                <a:latin typeface="Fira Sans" panose="020B0503050000020004" pitchFamily="34" charset="0"/>
                <a:ea typeface="Fira Sans Light" panose="020B0403050000020004" pitchFamily="34" charset="0"/>
                <a:cs typeface="Times New Roman" panose="02020603050405020304" pitchFamily="18" charset="0"/>
              </a:rPr>
              <a:t>katalambanein</a:t>
            </a:r>
            <a:r>
              <a:rPr lang="es-ES" sz="2300" kern="100" dirty="0">
                <a:latin typeface="Fira Sans" panose="020B0503050000020004" pitchFamily="34" charset="0"/>
                <a:ea typeface="Fira Sans Light" panose="020B0403050000020004" pitchFamily="34" charset="0"/>
                <a:cs typeface="Times New Roman" panose="02020603050405020304" pitchFamily="18" charset="0"/>
              </a:rPr>
              <a:t>), alcanzar una meta (</a:t>
            </a:r>
            <a:r>
              <a:rPr lang="es-ES" sz="2300" i="1" kern="100" dirty="0" err="1">
                <a:latin typeface="Fira Sans" panose="020B0503050000020004" pitchFamily="34" charset="0"/>
                <a:ea typeface="Fira Sans Light" panose="020B0403050000020004" pitchFamily="34" charset="0"/>
                <a:cs typeface="Times New Roman" panose="02020603050405020304" pitchFamily="18" charset="0"/>
              </a:rPr>
              <a:t>phthanein</a:t>
            </a:r>
            <a:r>
              <a:rPr lang="es-ES" sz="2300" kern="100" dirty="0">
                <a:latin typeface="Fira Sans" panose="020B0503050000020004" pitchFamily="34" charset="0"/>
                <a:ea typeface="Fira Sans Light" panose="020B0403050000020004" pitchFamily="34" charset="0"/>
                <a:cs typeface="Times New Roman" panose="02020603050405020304" pitchFamily="18" charset="0"/>
              </a:rPr>
              <a:t>). Los gentiles ni siquiera están corriendo la carrera, sin embargo, llegan a la meta. Israel está corriendo, pero nunca llega a la meta.</a:t>
            </a:r>
          </a:p>
          <a:p>
            <a:pPr marL="0" indent="0" algn="just">
              <a:lnSpc>
                <a:spcPct val="107000"/>
              </a:lnSpc>
              <a:spcAft>
                <a:spcPts val="800"/>
              </a:spcAft>
            </a:pPr>
            <a:r>
              <a:rPr lang="es-ES" sz="2300" kern="100" dirty="0">
                <a:latin typeface="Fira Sans" panose="020B0503050000020004" pitchFamily="34" charset="0"/>
                <a:ea typeface="Fira Sans Light" panose="020B0403050000020004" pitchFamily="34" charset="0"/>
                <a:cs typeface="Times New Roman" panose="02020603050405020304" pitchFamily="18" charset="0"/>
              </a:rPr>
              <a:t>Los verbos son los que se usan en Fil 3,12–16, donde Pablo habla sinceramente de su propio esfuerzo, pero aquí se convierten en una parodia de una carrera atlética.  </a:t>
            </a:r>
          </a:p>
          <a:p>
            <a:pPr marL="0" indent="0" algn="just">
              <a:lnSpc>
                <a:spcPct val="107000"/>
              </a:lnSpc>
              <a:spcAft>
                <a:spcPts val="800"/>
              </a:spcAft>
            </a:pPr>
            <a:r>
              <a:rPr lang="es-ES" sz="2300" kern="100" dirty="0">
                <a:latin typeface="Fira Sans" panose="020B0503050000020004" pitchFamily="34" charset="0"/>
                <a:ea typeface="Fira Sans Light" panose="020B0403050000020004" pitchFamily="34" charset="0"/>
                <a:cs typeface="Times New Roman" panose="02020603050405020304" pitchFamily="18" charset="0"/>
              </a:rPr>
              <a:t>Lo que los gentiles han logrado, especifica Pablo, es la justicia que proviene “de la fe” (v. 30). </a:t>
            </a:r>
          </a:p>
        </p:txBody>
      </p:sp>
    </p:spTree>
    <p:extLst>
      <p:ext uri="{BB962C8B-B14F-4D97-AF65-F5344CB8AC3E}">
        <p14:creationId xmlns:p14="http://schemas.microsoft.com/office/powerpoint/2010/main" val="320117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4149437" cy="4634955"/>
          </a:xfrm>
        </p:spPr>
        <p:txBody>
          <a:bodyPr anchor="ctr"/>
          <a:lstStyle/>
          <a:p>
            <a:pPr marL="0" indent="0" algn="ctr">
              <a:lnSpc>
                <a:spcPct val="107000"/>
              </a:lnSpc>
              <a:spcAft>
                <a:spcPts val="800"/>
              </a:spcAft>
            </a:pPr>
            <a:r>
              <a:rPr lang="es-ES" sz="2300" kern="100" dirty="0">
                <a:latin typeface="Fira Sans" panose="020B0503050000020004" pitchFamily="34" charset="0"/>
                <a:ea typeface="Fira Sans Light" panose="020B0403050000020004" pitchFamily="34" charset="0"/>
                <a:cs typeface="Times New Roman" panose="02020603050405020304" pitchFamily="18" charset="0"/>
              </a:rPr>
              <a:t>En contraste con estos gentiles, Israel estaba en búsqueda—búsqueda vana— justicia por medio de la ley (nomos </a:t>
            </a:r>
            <a:r>
              <a:rPr lang="es-ES" sz="2300" kern="100" dirty="0" err="1">
                <a:latin typeface="Fira Sans" panose="020B0503050000020004" pitchFamily="34" charset="0"/>
                <a:ea typeface="Fira Sans Light" panose="020B0403050000020004" pitchFamily="34" charset="0"/>
                <a:cs typeface="Times New Roman" panose="02020603050405020304" pitchFamily="18" charset="0"/>
              </a:rPr>
              <a:t>dikaiosynēs</a:t>
            </a:r>
            <a:r>
              <a:rPr lang="es-ES" sz="2300" kern="100" dirty="0">
                <a:latin typeface="Fira Sans" panose="020B0503050000020004" pitchFamily="34" charset="0"/>
                <a:ea typeface="Fira Sans Light" panose="020B0403050000020004" pitchFamily="34" charset="0"/>
                <a:cs typeface="Times New Roman" panose="02020603050405020304" pitchFamily="18" charset="0"/>
              </a:rPr>
              <a:t>, v. 31).</a:t>
            </a:r>
          </a:p>
          <a:p>
            <a:pPr marL="0" indent="0" algn="ctr">
              <a:lnSpc>
                <a:spcPct val="107000"/>
              </a:lnSpc>
              <a:spcAft>
                <a:spcPts val="800"/>
              </a:spcAft>
            </a:pPr>
            <a:r>
              <a:rPr lang="es-ES" sz="2300" kern="100" dirty="0">
                <a:latin typeface="Fira Sans" panose="020B0503050000020004" pitchFamily="34" charset="0"/>
                <a:ea typeface="Fira Sans Light" panose="020B0403050000020004" pitchFamily="34" charset="0"/>
                <a:cs typeface="Times New Roman" panose="02020603050405020304" pitchFamily="18" charset="0"/>
              </a:rPr>
              <a:t>Este es el único lugar en cual Pablo usa esta frase, lo que probablemente explica por qué las traducciones plantean dificultades. </a:t>
            </a:r>
          </a:p>
        </p:txBody>
      </p:sp>
      <p:pic>
        <p:nvPicPr>
          <p:cNvPr id="3074" name="Picture 2">
            <a:extLst>
              <a:ext uri="{FF2B5EF4-FFF2-40B4-BE49-F238E27FC236}">
                <a16:creationId xmlns:a16="http://schemas.microsoft.com/office/drawing/2014/main" id="{701C7D8C-D40C-4914-8297-5CFB66FD8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711" y="756806"/>
            <a:ext cx="3530744" cy="353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4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6" y="2237509"/>
            <a:ext cx="4282200" cy="149404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4800" b="1" dirty="0">
                <a:solidFill>
                  <a:schemeClr val="accent3"/>
                </a:solidFill>
                <a:latin typeface="Fira Sans" panose="020B0503050000020004" pitchFamily="34" charset="0"/>
              </a:rPr>
              <a:t>LA INCREDULIDAD DE ISRAEL: 9,30-10,4</a:t>
            </a: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3200" i="1"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Israel, en contraste con los gentiles, ha estado en la búsqueda de lo que es bueno, sin embargo, Israel no lo ha logrado. Lejos de condenar la postura de Israel, Pablo parece más bien aplaudirla. </a:t>
            </a:r>
            <a:endParaRPr lang="es-ES" sz="2000" i="1"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214244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v. 32 Una pregunta obvia: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¿Por qué? Porque buscaba la justicia en las obras, no en la fe. Tropezaron contra la piedra de tropiezo, </a:t>
            </a:r>
            <a:r>
              <a:rPr lang="es-ES" sz="1800" b="1" i="1" kern="100" dirty="0">
                <a:effectLst/>
                <a:latin typeface="Atkinson Hyperlegible" pitchFamily="2" charset="0"/>
                <a:ea typeface="Calibri" panose="020F0502020204030204" pitchFamily="34" charset="0"/>
                <a:cs typeface="Times New Roman" panose="02020603050405020304" pitchFamily="18" charset="0"/>
              </a:rPr>
              <a:t>33</a:t>
            </a:r>
            <a:r>
              <a:rPr lang="es-ES" sz="1800" i="1" kern="100" dirty="0">
                <a:effectLst/>
                <a:latin typeface="Atkinson Hyperlegible" pitchFamily="2" charset="0"/>
                <a:ea typeface="Calibri" panose="020F0502020204030204" pitchFamily="34" charset="0"/>
                <a:cs typeface="Times New Roman" panose="02020603050405020304" pitchFamily="18" charset="0"/>
              </a:rPr>
              <a:t> como dice la Escritura: Voy a poner en </a:t>
            </a:r>
            <a:r>
              <a:rPr lang="es-ES" sz="1800" i="1" kern="100" dirty="0" err="1">
                <a:effectLst/>
                <a:latin typeface="Atkinson Hyperlegible" pitchFamily="2" charset="0"/>
                <a:ea typeface="Calibri" panose="020F0502020204030204" pitchFamily="34" charset="0"/>
                <a:cs typeface="Times New Roman" panose="02020603050405020304" pitchFamily="18" charset="0"/>
              </a:rPr>
              <a:t>Sión</a:t>
            </a:r>
            <a:r>
              <a:rPr lang="es-ES" sz="1800" i="1" kern="100" dirty="0">
                <a:effectLst/>
                <a:latin typeface="Atkinson Hyperlegible" pitchFamily="2" charset="0"/>
                <a:ea typeface="Calibri" panose="020F0502020204030204" pitchFamily="34" charset="0"/>
                <a:cs typeface="Times New Roman" panose="02020603050405020304" pitchFamily="18" charset="0"/>
              </a:rPr>
              <a:t> piedra de tropiezo y roca de escándalo; más el que crea en él, no quedará confundido. (</a:t>
            </a:r>
            <a:r>
              <a:rPr lang="es-ES" sz="1800" b="1" i="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8,16; 28,16; 1Pe 2,6-8</a:t>
            </a:r>
            <a:r>
              <a:rPr lang="es-ES" sz="1800" i="1"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120779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v. 32 Una pregunta obvia: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El v. 32 plantea </a:t>
            </a:r>
            <a:r>
              <a:rPr lang="es-ES" sz="1800" b="1" kern="100" dirty="0">
                <a:effectLst/>
                <a:latin typeface="Atkinson Hyperlegible" pitchFamily="2" charset="0"/>
                <a:ea typeface="Calibri" panose="020F0502020204030204" pitchFamily="34" charset="0"/>
                <a:cs typeface="Times New Roman" panose="02020603050405020304" pitchFamily="18" charset="0"/>
              </a:rPr>
              <a:t>la pregunta obvia</a:t>
            </a:r>
            <a:r>
              <a:rPr lang="es-ES" sz="1800" kern="100" dirty="0">
                <a:effectLst/>
                <a:latin typeface="Atkinson Hyperlegible" pitchFamily="2" charset="0"/>
                <a:ea typeface="Calibri" panose="020F0502020204030204" pitchFamily="34" charset="0"/>
                <a:cs typeface="Times New Roman" panose="02020603050405020304" pitchFamily="18" charset="0"/>
              </a:rPr>
              <a:t>, que es cómo puede ser esto así, </a:t>
            </a:r>
            <a:r>
              <a:rPr lang="es-ES" sz="1800" b="1" kern="100" dirty="0">
                <a:effectLst/>
                <a:latin typeface="Atkinson Hyperlegible" pitchFamily="2" charset="0"/>
                <a:ea typeface="Calibri" panose="020F0502020204030204" pitchFamily="34" charset="0"/>
                <a:cs typeface="Times New Roman" panose="02020603050405020304" pitchFamily="18" charset="0"/>
              </a:rPr>
              <a:t>y responde </a:t>
            </a:r>
            <a:r>
              <a:rPr lang="es-ES" sz="1800" kern="100" dirty="0">
                <a:effectLst/>
                <a:latin typeface="Atkinson Hyperlegible" pitchFamily="2" charset="0"/>
                <a:ea typeface="Calibri" panose="020F0502020204030204" pitchFamily="34" charset="0"/>
                <a:cs typeface="Times New Roman" panose="02020603050405020304" pitchFamily="18" charset="0"/>
              </a:rPr>
              <a:t>con un elíptico “porque no de la fe sino de las obras”, traducido más arriba como </a:t>
            </a:r>
            <a:r>
              <a:rPr lang="es-ES" sz="1800" b="1" kern="100" dirty="0">
                <a:effectLst/>
                <a:latin typeface="Atkinson Hyperlegible" pitchFamily="2" charset="0"/>
                <a:ea typeface="Calibri" panose="020F0502020204030204" pitchFamily="34" charset="0"/>
                <a:cs typeface="Times New Roman" panose="02020603050405020304" pitchFamily="18" charset="0"/>
              </a:rPr>
              <a:t>“Porque la raza de Israel no era de la fe, sino como si la carrera pudiera correrse mediante acciones.” </a:t>
            </a:r>
            <a:r>
              <a:rPr lang="es-ES" sz="1800" kern="100" dirty="0">
                <a:effectLst/>
                <a:latin typeface="Atkinson Hyperlegible" pitchFamily="2" charset="0"/>
                <a:ea typeface="Calibri" panose="020F0502020204030204" pitchFamily="34" charset="0"/>
                <a:cs typeface="Times New Roman" panose="02020603050405020304" pitchFamily="18" charset="0"/>
              </a:rPr>
              <a:t>Esta expresión concisa no puede separarse de su contexto argumentativo ni generalizarse en una acusación sobre la “justicia por obras”.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435839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Justicia no de la fe sino de las obras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cambio, aborda la pregunta específica de por qué Israel no reconoce a Jesús de Nazaret como su Señor, el Mesías de Dios. </a:t>
            </a:r>
            <a:r>
              <a:rPr lang="es-ES" sz="1800" b="1" kern="100" dirty="0">
                <a:effectLst/>
                <a:latin typeface="Atkinson Hyperlegible" pitchFamily="2" charset="0"/>
                <a:ea typeface="Calibri" panose="020F0502020204030204" pitchFamily="34" charset="0"/>
                <a:cs typeface="Times New Roman" panose="02020603050405020304" pitchFamily="18" charset="0"/>
              </a:rPr>
              <a:t>Leído de esta manera, “no de la fe” no se refiere a algún fracaso general de los judíos para confiar o depender de Dios, y mucho menos a una disposición al legalismo o a una confianza mal dirigida en los signos de la frontera nacional. </a:t>
            </a:r>
            <a:r>
              <a:rPr lang="es-ES" sz="1800" kern="100" dirty="0">
                <a:effectLst/>
                <a:latin typeface="Atkinson Hyperlegible" pitchFamily="2" charset="0"/>
                <a:ea typeface="Calibri" panose="020F0502020204030204" pitchFamily="34" charset="0"/>
                <a:cs typeface="Times New Roman" panose="02020603050405020304" pitchFamily="18" charset="0"/>
              </a:rPr>
              <a:t>Más bien, la fe que se presenta aquí es la confianza en Cristo expuesta a lo largo de la carta, como se hará evidente en la apertura del capítulo 10.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753945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Justicia no de la fe sino de las obras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La explicación de Pablo sobre esta raza invertida ya es extraña, pero con su explicación adicional al final del v. 32, las cosas se vuelven aún más extrañas: “Tropezaron con la piedra que causa tropiezo.” </a:t>
            </a:r>
            <a:r>
              <a:rPr lang="es-ES" sz="1800" b="1" kern="100" dirty="0">
                <a:effectLst/>
                <a:latin typeface="Atkinson Hyperlegible" pitchFamily="2" charset="0"/>
                <a:ea typeface="Calibri" panose="020F0502020204030204" pitchFamily="34" charset="0"/>
                <a:cs typeface="Times New Roman" panose="02020603050405020304" pitchFamily="18" charset="0"/>
              </a:rPr>
              <a:t>Cuando recurre a las Escrituras para explicar</a:t>
            </a:r>
            <a:r>
              <a:rPr lang="es-ES" sz="1800" kern="100" dirty="0">
                <a:effectLst/>
                <a:latin typeface="Atkinson Hyperlegible" pitchFamily="2" charset="0"/>
                <a:ea typeface="Calibri" panose="020F0502020204030204" pitchFamily="34" charset="0"/>
                <a:cs typeface="Times New Roman" panose="02020603050405020304" pitchFamily="18" charset="0"/>
              </a:rPr>
              <a:t> lo que podría significar esa afirmación, une dos pasajes de manera inaudita. Gran parte de la </a:t>
            </a:r>
            <a:r>
              <a:rPr lang="es-ES" sz="1800" b="1" kern="100" dirty="0">
                <a:effectLst/>
                <a:latin typeface="Atkinson Hyperlegible" pitchFamily="2" charset="0"/>
                <a:ea typeface="Calibri" panose="020F0502020204030204" pitchFamily="34" charset="0"/>
                <a:cs typeface="Times New Roman" panose="02020603050405020304" pitchFamily="18" charset="0"/>
              </a:rPr>
              <a:t>cita </a:t>
            </a:r>
            <a:r>
              <a:rPr lang="es-ES" sz="1800" kern="100" dirty="0">
                <a:effectLst/>
                <a:latin typeface="Atkinson Hyperlegible" pitchFamily="2" charset="0"/>
                <a:ea typeface="Calibri" panose="020F0502020204030204" pitchFamily="34" charset="0"/>
                <a:cs typeface="Times New Roman" panose="02020603050405020304" pitchFamily="18" charset="0"/>
              </a:rPr>
              <a:t>proviene de </a:t>
            </a:r>
            <a:r>
              <a:rPr lang="es-ES" sz="1800" b="1" kern="100" dirty="0">
                <a:effectLst/>
                <a:latin typeface="Atkinson Hyperlegible" pitchFamily="2" charset="0"/>
                <a:ea typeface="Calibri" panose="020F0502020204030204" pitchFamily="34" charset="0"/>
                <a:cs typeface="Times New Roman" panose="02020603050405020304" pitchFamily="18" charset="0"/>
              </a:rPr>
              <a:t>Isaías 28,16 LXX, que dice lo siguiente</a:t>
            </a:r>
            <a:r>
              <a:rPr lang="es-ES" sz="1800" kern="100" dirty="0">
                <a:effectLst/>
                <a:latin typeface="Atkinson Hyperlegible" pitchFamily="2" charset="0"/>
                <a:ea typeface="Calibri" panose="020F0502020204030204" pitchFamily="34" charset="0"/>
                <a:cs typeface="Times New Roman" panose="02020603050405020304" pitchFamily="18" charset="0"/>
              </a:rPr>
              <a:t>:</a:t>
            </a:r>
          </a:p>
          <a:p>
            <a:pPr marL="533400" lvl="1"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“Por tanto, esto dice el Señor Yahvé: «Voy a poner por fundamento en </a:t>
            </a:r>
            <a:r>
              <a:rPr lang="es-ES" sz="1800" i="1" kern="100" dirty="0" err="1">
                <a:effectLst/>
                <a:latin typeface="Atkinson Hyperlegible" pitchFamily="2" charset="0"/>
                <a:ea typeface="Calibri" panose="020F0502020204030204" pitchFamily="34" charset="0"/>
                <a:cs typeface="Times New Roman" panose="02020603050405020304" pitchFamily="18" charset="0"/>
              </a:rPr>
              <a:t>Sión</a:t>
            </a:r>
            <a:r>
              <a:rPr lang="es-ES" sz="1800" i="1" kern="100" dirty="0">
                <a:effectLst/>
                <a:latin typeface="Atkinson Hyperlegible" pitchFamily="2" charset="0"/>
                <a:ea typeface="Calibri" panose="020F0502020204030204" pitchFamily="34" charset="0"/>
                <a:cs typeface="Times New Roman" panose="02020603050405020304" pitchFamily="18" charset="0"/>
              </a:rPr>
              <a:t> una piedra selecta, angular, preciosa, que sirva de base: quien tenga fe no vacilará.”</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762231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El tropiezo de Israel</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inserta “una piedra de tropiezo,” una frase que se encuentra en Isaías 8,14, junto con “roca,” allí descrita como “caída” en lugar de “roca que da ocasión de tropiezo.” </a:t>
            </a:r>
          </a:p>
          <a:p>
            <a:pPr marL="76200" indent="0" algn="just">
              <a:lnSpc>
                <a:spcPct val="107000"/>
              </a:lnSpc>
              <a:spcAft>
                <a:spcPts val="800"/>
              </a:spcAft>
              <a:buNone/>
            </a:pPr>
            <a:endParaRPr lang="es-ES" sz="1800" kern="100" dirty="0">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ha tomado un texto asociado en su contexto de Isaías con la construcción de algo sólido, con seguridad y estabilidad, y lo ha transformado en un truco que Dios está jugando con Israel, induciendo en realidad la caída de Israel.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366909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6" y="443345"/>
            <a:ext cx="4520264" cy="4306506"/>
          </a:xfrm>
          <a:prstGeom prst="rect">
            <a:avLst/>
          </a:prstGeom>
        </p:spPr>
        <p:txBody>
          <a:bodyPr spcFirstLastPara="1" wrap="square" lIns="0" tIns="0" rIns="0" bIns="0" anchor="ctr" anchorCtr="0">
            <a:noAutofit/>
          </a:bodyPr>
          <a:lstStyle/>
          <a:p>
            <a:pPr lvl="0" algn="l" rtl="0">
              <a:spcBef>
                <a:spcPts val="0"/>
              </a:spcBef>
              <a:spcAft>
                <a:spcPts val="0"/>
              </a:spcAft>
            </a:pPr>
            <a:r>
              <a:rPr lang="es-ES" sz="2800" b="1" dirty="0">
                <a:solidFill>
                  <a:srgbClr val="549E39"/>
                </a:solidFill>
                <a:latin typeface="Fira Sans" panose="020B0503050000020004" pitchFamily="34" charset="0"/>
              </a:rPr>
              <a:t>2. La falta de conocimiento de Israel (10,1–4)</a:t>
            </a:r>
            <a:br>
              <a:rPr lang="es-ES" sz="2800" b="1" dirty="0">
                <a:solidFill>
                  <a:schemeClr val="accent3"/>
                </a:solidFill>
                <a:latin typeface="Fira Sans" panose="020B0503050000020004" pitchFamily="34" charset="0"/>
              </a:rPr>
            </a:br>
            <a:br>
              <a:rPr lang="es-ES" sz="2800" b="1" dirty="0">
                <a:solidFill>
                  <a:schemeClr val="accent3"/>
                </a:solidFill>
                <a:latin typeface="Fira Sans" panose="020B0503050000020004" pitchFamily="34" charset="0"/>
              </a:rPr>
            </a:br>
            <a:r>
              <a:rPr lang="es-ES" sz="2000" dirty="0">
                <a:solidFill>
                  <a:schemeClr val="tx1"/>
                </a:solidFill>
                <a:latin typeface="Fira Sans" panose="020B0503050000020004" pitchFamily="34" charset="0"/>
              </a:rPr>
              <a:t>Como lo hizo ya en 9,1–2, Pablo deja claro lo mal que se siente por el hecho de que Israel no abrazó la salvación que Dios ofrece en Jesús (10,1). El v. 2 explica por qué Pablo continúa orando por la salvación de Israel: ellos tienen celo por Dios, pero les falta conocimiento. </a:t>
            </a:r>
            <a:endParaRPr lang="es-ES" sz="2800" dirty="0">
              <a:solidFill>
                <a:schemeClr val="tx1"/>
              </a:solidFill>
              <a:latin typeface="Fira Sans" panose="020B0503050000020004" pitchFamily="34" charset="0"/>
            </a:endParaRP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355984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latin typeface="Fira Sans" panose="020B0503050000020004" pitchFamily="34" charset="0"/>
                <a:ea typeface="Fira Sans Light" panose="020B0403050000020004" pitchFamily="34" charset="0"/>
                <a:cs typeface="Times New Roman" panose="02020603050405020304" pitchFamily="18" charset="0"/>
              </a:rPr>
              <a:t>La idea de «celo» por el Señor encuentra un excepcional ejemplo del AT en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Pinjás</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hijo de Eleazar, hijo del sacerdote Aarón, que mató a un israelita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Zimrí</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y era hijo de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Salúy</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y a su amante pagana por desafiar ostentosamente las leyes de Dios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Num</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25). Sin embargo, el celo se convirtió en una virtud especialmente sobresaliente e importante durante el periodo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inter-testamentario</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cuando la existencia misma de Israel se vio amenazada por la persecución.</a:t>
            </a:r>
            <a:endParaRPr lang="es-ES" sz="1600"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22441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Rom 10,1-4</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1</a:t>
            </a:r>
            <a:r>
              <a:rPr lang="es-ES" sz="1800" kern="100" dirty="0">
                <a:effectLst/>
                <a:latin typeface="Atkinson Hyperlegible" pitchFamily="2" charset="0"/>
                <a:ea typeface="Calibri" panose="020F0502020204030204" pitchFamily="34" charset="0"/>
                <a:cs typeface="Times New Roman" panose="02020603050405020304" pitchFamily="18" charset="0"/>
              </a:rPr>
              <a:t> Hermanos, anhelo de todo corazón, y así se lo pido a Dios en la oración, que mis compatriotas se salven. </a:t>
            </a:r>
            <a:r>
              <a:rPr lang="es-ES" sz="1800" b="1" kern="100" dirty="0">
                <a:effectLst/>
                <a:latin typeface="Atkinson Hyperlegible" pitchFamily="2" charset="0"/>
                <a:ea typeface="Calibri" panose="020F0502020204030204" pitchFamily="34" charset="0"/>
                <a:cs typeface="Times New Roman" panose="02020603050405020304" pitchFamily="18" charset="0"/>
              </a:rPr>
              <a:t>2</a:t>
            </a:r>
            <a:r>
              <a:rPr lang="es-ES" sz="1800" kern="100" dirty="0">
                <a:effectLst/>
                <a:latin typeface="Atkinson Hyperlegible" pitchFamily="2" charset="0"/>
                <a:ea typeface="Calibri" panose="020F0502020204030204" pitchFamily="34" charset="0"/>
                <a:cs typeface="Times New Roman" panose="02020603050405020304" pitchFamily="18" charset="0"/>
              </a:rPr>
              <a:t> Puedo testificar en su favor que tienen celo de Dios, pero no conforme a un pleno conocimiento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Gal 1,14; </a:t>
            </a:r>
            <a:r>
              <a:rPr lang="es-ES" sz="1800" b="1" i="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Flp</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3,6-9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effectLst/>
                <a:latin typeface="Atkinson Hyperlegible" pitchFamily="2" charset="0"/>
                <a:ea typeface="Calibri" panose="020F0502020204030204" pitchFamily="34" charset="0"/>
                <a:cs typeface="Times New Roman" panose="02020603050405020304" pitchFamily="18" charset="0"/>
              </a:rPr>
              <a:t>3</a:t>
            </a:r>
            <a:r>
              <a:rPr lang="es-ES" sz="1800" kern="100" dirty="0">
                <a:effectLst/>
                <a:latin typeface="Atkinson Hyperlegible" pitchFamily="2" charset="0"/>
                <a:ea typeface="Calibri" panose="020F0502020204030204" pitchFamily="34" charset="0"/>
                <a:cs typeface="Times New Roman" panose="02020603050405020304" pitchFamily="18" charset="0"/>
              </a:rPr>
              <a:t> Pues, desconociendo la justicia de Dios y empeñándose en establecer la suya propia, no se sometieron a la justicia de Dios (1,17). </a:t>
            </a:r>
            <a:r>
              <a:rPr lang="es-ES" sz="1800" b="1" kern="100" dirty="0">
                <a:effectLst/>
                <a:latin typeface="Atkinson Hyperlegible" pitchFamily="2" charset="0"/>
                <a:ea typeface="Calibri" panose="020F0502020204030204" pitchFamily="34" charset="0"/>
                <a:cs typeface="Times New Roman" panose="02020603050405020304" pitchFamily="18" charset="0"/>
              </a:rPr>
              <a:t>4</a:t>
            </a:r>
            <a:r>
              <a:rPr lang="es-ES" sz="1800" kern="100" dirty="0">
                <a:effectLst/>
                <a:latin typeface="Atkinson Hyperlegible" pitchFamily="2" charset="0"/>
                <a:ea typeface="Calibri" panose="020F0502020204030204" pitchFamily="34" charset="0"/>
                <a:cs typeface="Times New Roman" panose="02020603050405020304" pitchFamily="18" charset="0"/>
              </a:rPr>
              <a:t> Porque el fin de la ley es Cristo, de modo que todo el que crea sea justificado.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Gal 3,24; 3,22; 7,1-4</a:t>
            </a:r>
            <a:r>
              <a:rPr lang="es-ES" sz="1800" kern="100" dirty="0">
                <a:effectLst/>
                <a:latin typeface="Atkinson Hyperlegible" pitchFamily="2" charset="0"/>
                <a:ea typeface="Calibri" panose="020F0502020204030204" pitchFamily="34" charset="0"/>
                <a:cs typeface="Times New Roman" panose="02020603050405020304" pitchFamily="18" charset="0"/>
              </a:rPr>
              <a:t>). 5 En efecto, Moisés escribe acerca de la justicia que nace de la ley: quien la cumple vivirá por ella.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376644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Rom 10,1-4</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Una vez más, la angustia de Pablo se hace evidente, subrayando sus comentarios iniciales en 9,1–5. La introducción «hermanos y hermanas» (</a:t>
            </a:r>
            <a:r>
              <a:rPr lang="es-ES" sz="1800" i="1" kern="100" dirty="0" err="1">
                <a:effectLst/>
                <a:latin typeface="Atkinson Hyperlegible" pitchFamily="2" charset="0"/>
                <a:ea typeface="Calibri" panose="020F0502020204030204" pitchFamily="34" charset="0"/>
                <a:cs typeface="Times New Roman" panose="02020603050405020304" pitchFamily="18" charset="0"/>
              </a:rPr>
              <a:t>adelphoi</a:t>
            </a:r>
            <a:r>
              <a:rPr lang="es-ES" sz="1800" kern="100" dirty="0">
                <a:effectLst/>
                <a:latin typeface="Atkinson Hyperlegible" pitchFamily="2" charset="0"/>
                <a:ea typeface="Calibri" panose="020F0502020204030204" pitchFamily="34" charset="0"/>
                <a:cs typeface="Times New Roman" panose="02020603050405020304" pitchFamily="18" charset="0"/>
              </a:rPr>
              <a:t>, literalmente «hermanos») coloca a Pablo junto al auditorio (como en, por ejemplo, 7,1; 8,12; 11,25; 12,1).</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Aunque la palabra </a:t>
            </a:r>
            <a:r>
              <a:rPr lang="es-ES" sz="1800" kern="100" dirty="0" err="1">
                <a:effectLst/>
                <a:latin typeface="Atkinson Hyperlegible" pitchFamily="2" charset="0"/>
                <a:ea typeface="Calibri" panose="020F0502020204030204" pitchFamily="34" charset="0"/>
                <a:cs typeface="Times New Roman" panose="02020603050405020304" pitchFamily="18" charset="0"/>
              </a:rPr>
              <a:t>zēlos</a:t>
            </a:r>
            <a:r>
              <a:rPr lang="es-ES" sz="1800" kern="100" dirty="0">
                <a:effectLst/>
                <a:latin typeface="Atkinson Hyperlegible" pitchFamily="2" charset="0"/>
                <a:ea typeface="Calibri" panose="020F0502020204030204" pitchFamily="34" charset="0"/>
                <a:cs typeface="Times New Roman" panose="02020603050405020304" pitchFamily="18" charset="0"/>
              </a:rPr>
              <a:t> puede referirse negativamente a un celo partidista excesivo (13,13; 1 </a:t>
            </a:r>
            <a:r>
              <a:rPr lang="es-ES" sz="1800" kern="100" dirty="0" err="1">
                <a:effectLst/>
                <a:latin typeface="Atkinson Hyperlegible" pitchFamily="2" charset="0"/>
                <a:ea typeface="Calibri" panose="020F0502020204030204" pitchFamily="34" charset="0"/>
                <a:cs typeface="Times New Roman" panose="02020603050405020304" pitchFamily="18" charset="0"/>
              </a:rPr>
              <a:t>Cor</a:t>
            </a:r>
            <a:r>
              <a:rPr lang="es-ES" sz="1800" kern="100" dirty="0">
                <a:effectLst/>
                <a:latin typeface="Atkinson Hyperlegible" pitchFamily="2" charset="0"/>
                <a:ea typeface="Calibri" panose="020F0502020204030204" pitchFamily="34" charset="0"/>
                <a:cs typeface="Times New Roman" panose="02020603050405020304" pitchFamily="18" charset="0"/>
              </a:rPr>
              <a:t> 3,3), Pablo también la utiliza de manera positiva para el celo por el bien (2Cor 7,11; 9,2; 11,2).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411408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6" y="443345"/>
            <a:ext cx="4520264" cy="4306506"/>
          </a:xfrm>
          <a:prstGeom prst="rect">
            <a:avLst/>
          </a:prstGeom>
        </p:spPr>
        <p:txBody>
          <a:bodyPr spcFirstLastPara="1" wrap="square" lIns="0" tIns="0" rIns="0" bIns="0" anchor="ctr" anchorCtr="0">
            <a:noAutofit/>
          </a:bodyPr>
          <a:lstStyle/>
          <a:p>
            <a:pPr lvl="0" algn="l" rtl="0">
              <a:spcBef>
                <a:spcPts val="0"/>
              </a:spcBef>
              <a:spcAft>
                <a:spcPts val="0"/>
              </a:spcAft>
            </a:pPr>
            <a:r>
              <a:rPr lang="es-ES" sz="2800" dirty="0">
                <a:solidFill>
                  <a:schemeClr val="tx1"/>
                </a:solidFill>
                <a:latin typeface="Fira Sans" panose="020B0503050000020004" pitchFamily="34" charset="0"/>
              </a:rPr>
              <a:t>La incredulidad de Israel respecto al evangelio da como resultado su fracaso para obtener la justicia que viene de la fe. La razón del fracaso de Israel se explica en el pasaje de 9,30–10,21. </a:t>
            </a: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42675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800" kern="100" dirty="0">
                <a:latin typeface="Fira Sans" panose="020B0503050000020004" pitchFamily="34" charset="0"/>
                <a:ea typeface="Fira Sans Light" panose="020B0403050000020004" pitchFamily="34" charset="0"/>
                <a:cs typeface="Times New Roman" panose="02020603050405020304" pitchFamily="18" charset="0"/>
              </a:rPr>
              <a:t>Celo que es “sin reconocimiento”, un celo que es desinformado o engañado. El mismo sustantivo aparece en Rom 1,28 cuando Pablo caracteriza la negativa humana a reconocer a Dios como Dios (y véase 3,20). </a:t>
            </a:r>
            <a:endParaRPr lang="es-ES"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736720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1249109"/>
          </a:xfrm>
        </p:spPr>
        <p:txBody>
          <a:bodyPr/>
          <a:lstStyle/>
          <a:p>
            <a:r>
              <a:rPr lang="es-ES" b="1" dirty="0">
                <a:latin typeface="Fira Sans" panose="020B0503050000020004" pitchFamily="34" charset="0"/>
              </a:rPr>
              <a:t>Que “justicia” sea el término clave aquí se hace evidente en la repetición: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918855"/>
            <a:ext cx="6962100" cy="2830996"/>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ü"/>
            </a:pPr>
            <a:r>
              <a:rPr lang="es-ES" sz="1800" kern="100" dirty="0">
                <a:effectLst/>
                <a:latin typeface="Atkinson Hyperlegible" pitchFamily="2" charset="0"/>
                <a:ea typeface="Calibri" panose="020F0502020204030204" pitchFamily="34" charset="0"/>
                <a:cs typeface="Times New Roman" panose="02020603050405020304" pitchFamily="18" charset="0"/>
              </a:rPr>
              <a:t>Ellos no conocen la justicia de Dios. </a:t>
            </a:r>
          </a:p>
          <a:p>
            <a:pPr algn="just">
              <a:lnSpc>
                <a:spcPct val="107000"/>
              </a:lnSpc>
              <a:spcAft>
                <a:spcPts val="800"/>
              </a:spcAft>
              <a:buFont typeface="Wingdings" panose="05000000000000000000" pitchFamily="2" charset="2"/>
              <a:buChar char="ü"/>
            </a:pPr>
            <a:r>
              <a:rPr lang="es-ES" sz="1800" kern="100" dirty="0">
                <a:effectLst/>
                <a:latin typeface="Atkinson Hyperlegible" pitchFamily="2" charset="0"/>
                <a:ea typeface="Calibri" panose="020F0502020204030204" pitchFamily="34" charset="0"/>
                <a:cs typeface="Times New Roman" panose="02020603050405020304" pitchFamily="18" charset="0"/>
              </a:rPr>
              <a:t>En cambio, buscan establecer su propia justicia. </a:t>
            </a:r>
          </a:p>
          <a:p>
            <a:pPr algn="just">
              <a:lnSpc>
                <a:spcPct val="107000"/>
              </a:lnSpc>
              <a:spcAft>
                <a:spcPts val="800"/>
              </a:spcAft>
              <a:buFont typeface="Wingdings" panose="05000000000000000000" pitchFamily="2" charset="2"/>
              <a:buChar char="ü"/>
            </a:pPr>
            <a:r>
              <a:rPr lang="es-ES" sz="1800" kern="100" dirty="0">
                <a:effectLst/>
                <a:latin typeface="Atkinson Hyperlegible" pitchFamily="2" charset="0"/>
                <a:ea typeface="Calibri" panose="020F0502020204030204" pitchFamily="34" charset="0"/>
                <a:cs typeface="Times New Roman" panose="02020603050405020304" pitchFamily="18" charset="0"/>
              </a:rPr>
              <a:t>No se someten a la justicia de Dios. </a:t>
            </a:r>
          </a:p>
          <a:p>
            <a:pPr algn="just">
              <a:lnSpc>
                <a:spcPct val="107000"/>
              </a:lnSpc>
              <a:spcAft>
                <a:spcPts val="800"/>
              </a:spcAft>
              <a:buFont typeface="Wingdings" panose="05000000000000000000" pitchFamily="2" charset="2"/>
              <a:buChar char="ü"/>
            </a:pPr>
            <a:r>
              <a:rPr lang="es-ES" sz="1800" b="1" kern="100" dirty="0">
                <a:effectLst/>
                <a:latin typeface="Atkinson Hyperlegible" pitchFamily="2" charset="0"/>
                <a:ea typeface="Calibri" panose="020F0502020204030204" pitchFamily="34" charset="0"/>
                <a:cs typeface="Times New Roman" panose="02020603050405020304" pitchFamily="18" charset="0"/>
              </a:rPr>
              <a:t>El fin de la ley es Cristo</a:t>
            </a:r>
            <a:r>
              <a:rPr lang="es-ES" sz="1800" kern="100" dirty="0">
                <a:effectLst/>
                <a:latin typeface="Atkinson Hyperlegible" pitchFamily="2" charset="0"/>
                <a:ea typeface="Calibri" panose="020F0502020204030204" pitchFamily="34" charset="0"/>
                <a:cs typeface="Times New Roman" panose="02020603050405020304" pitchFamily="18" charset="0"/>
              </a:rPr>
              <a:t>, quien trae la </a:t>
            </a:r>
            <a:r>
              <a:rPr lang="es-ES" sz="1800" b="1" kern="100" dirty="0">
                <a:effectLst/>
                <a:latin typeface="Atkinson Hyperlegible" pitchFamily="2" charset="0"/>
                <a:ea typeface="Calibri" panose="020F0502020204030204" pitchFamily="34" charset="0"/>
                <a:cs typeface="Times New Roman" panose="02020603050405020304" pitchFamily="18" charset="0"/>
              </a:rPr>
              <a:t>justicia a todos </a:t>
            </a:r>
            <a:r>
              <a:rPr lang="es-ES" sz="1800" kern="100" dirty="0">
                <a:effectLst/>
                <a:latin typeface="Atkinson Hyperlegible" pitchFamily="2" charset="0"/>
                <a:ea typeface="Calibri" panose="020F0502020204030204" pitchFamily="34" charset="0"/>
                <a:cs typeface="Times New Roman" panose="02020603050405020304" pitchFamily="18" charset="0"/>
              </a:rPr>
              <a:t>los que </a:t>
            </a:r>
            <a:r>
              <a:rPr lang="es-ES" sz="1800" b="1" kern="100" dirty="0">
                <a:effectLst/>
                <a:latin typeface="Atkinson Hyperlegible" pitchFamily="2" charset="0"/>
                <a:ea typeface="Calibri" panose="020F0502020204030204" pitchFamily="34" charset="0"/>
                <a:cs typeface="Times New Roman" panose="02020603050405020304" pitchFamily="18" charset="0"/>
              </a:rPr>
              <a:t>creen</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310715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4057360" y="-49"/>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5" y="443345"/>
            <a:ext cx="4506410" cy="4306506"/>
          </a:xfrm>
          <a:prstGeom prst="rect">
            <a:avLst/>
          </a:prstGeom>
        </p:spPr>
        <p:txBody>
          <a:bodyPr spcFirstLastPara="1" wrap="square" lIns="0" tIns="0" rIns="0" bIns="0" anchor="ctr" anchorCtr="0">
            <a:noAutofit/>
          </a:bodyPr>
          <a:lstStyle/>
          <a:p>
            <a:pPr lvl="0" algn="l" rtl="0">
              <a:spcBef>
                <a:spcPts val="0"/>
              </a:spcBef>
              <a:spcAft>
                <a:spcPts val="0"/>
              </a:spcAft>
            </a:pPr>
            <a:r>
              <a:rPr lang="es-ES" sz="2800" b="1" dirty="0">
                <a:solidFill>
                  <a:srgbClr val="549E39"/>
                </a:solidFill>
                <a:latin typeface="Fira Sans" panose="020B0503050000020004" pitchFamily="34" charset="0"/>
              </a:rPr>
              <a:t>3. Porque el fin de la ley es Cristo</a:t>
            </a:r>
            <a:br>
              <a:rPr lang="es-ES" sz="1800" dirty="0">
                <a:solidFill>
                  <a:schemeClr val="tx1"/>
                </a:solidFill>
                <a:latin typeface="Fira Sans" panose="020B0503050000020004" pitchFamily="34" charset="0"/>
              </a:rPr>
            </a:br>
            <a:br>
              <a:rPr lang="es-ES" sz="1800" dirty="0">
                <a:solidFill>
                  <a:schemeClr val="tx1"/>
                </a:solidFill>
                <a:latin typeface="Fira Sans" panose="020B0503050000020004" pitchFamily="34" charset="0"/>
              </a:rPr>
            </a:br>
            <a:r>
              <a:rPr lang="es-ES" sz="2000" dirty="0">
                <a:solidFill>
                  <a:schemeClr val="tx1"/>
                </a:solidFill>
                <a:latin typeface="Fira Sans" panose="020B0503050000020004" pitchFamily="34" charset="0"/>
              </a:rPr>
              <a:t>Secuencia escalonada de los vv. 1-4: Los cuatro versículos de este párrafo se desarrollan en una secuencia escalonada, en la que Pablo justifica cada una de sus declaraciones en el versículo inmediatamente posterior. (Aunque no se aprecia en la traducción de nuestras biblias, cada uno de los versículos comienza con la partícula gar, partícula griega que introduce una razón «puesto que»). </a:t>
            </a:r>
            <a:endParaRPr lang="es-ES" sz="2800" dirty="0">
              <a:solidFill>
                <a:schemeClr val="tx1"/>
              </a:solidFill>
              <a:latin typeface="Fira Sans" panose="020B0503050000020004" pitchFamily="34" charset="0"/>
            </a:endParaRP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2699229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Rom 10,1-4</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1</a:t>
            </a:r>
            <a:r>
              <a:rPr lang="es-ES" sz="1800" kern="100" dirty="0">
                <a:effectLst/>
                <a:latin typeface="Atkinson Hyperlegible" pitchFamily="2" charset="0"/>
                <a:ea typeface="Calibri" panose="020F0502020204030204" pitchFamily="34" charset="0"/>
                <a:cs typeface="Times New Roman" panose="02020603050405020304" pitchFamily="18" charset="0"/>
              </a:rPr>
              <a:t> Hermanos, anhelo de todo corazón, y así se lo pido a Dios en la oración, que mis compatriotas se salven. </a:t>
            </a:r>
            <a:r>
              <a:rPr lang="es-ES" sz="1800" b="1" kern="100" dirty="0">
                <a:effectLst/>
                <a:latin typeface="Atkinson Hyperlegible" pitchFamily="2" charset="0"/>
                <a:ea typeface="Calibri" panose="020F0502020204030204" pitchFamily="34" charset="0"/>
                <a:cs typeface="Times New Roman" panose="02020603050405020304" pitchFamily="18" charset="0"/>
              </a:rPr>
              <a:t>2</a:t>
            </a:r>
            <a:r>
              <a:rPr lang="es-ES" sz="1800" kern="100" dirty="0">
                <a:effectLst/>
                <a:latin typeface="Atkinson Hyperlegible" pitchFamily="2" charset="0"/>
                <a:ea typeface="Calibri" panose="020F0502020204030204" pitchFamily="34" charset="0"/>
                <a:cs typeface="Times New Roman" panose="02020603050405020304" pitchFamily="18" charset="0"/>
              </a:rPr>
              <a:t> Puedo testificar en su favor que tienen celo de Dios, pero no conforme a un pleno conocimiento. </a:t>
            </a:r>
            <a:r>
              <a:rPr lang="es-ES" sz="1800" b="1" kern="100" dirty="0">
                <a:effectLst/>
                <a:latin typeface="Atkinson Hyperlegible" pitchFamily="2" charset="0"/>
                <a:ea typeface="Calibri" panose="020F0502020204030204" pitchFamily="34" charset="0"/>
                <a:cs typeface="Times New Roman" panose="02020603050405020304" pitchFamily="18" charset="0"/>
              </a:rPr>
              <a:t>3</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Pues</a:t>
            </a:r>
            <a:r>
              <a:rPr lang="es-ES" sz="1800" kern="100" dirty="0">
                <a:effectLst/>
                <a:latin typeface="Atkinson Hyperlegible" pitchFamily="2" charset="0"/>
                <a:ea typeface="Calibri" panose="020F0502020204030204" pitchFamily="34" charset="0"/>
                <a:cs typeface="Times New Roman" panose="02020603050405020304" pitchFamily="18" charset="0"/>
              </a:rPr>
              <a:t>, desconociendo la justicia de Dios y empeñándose en establecer la suya propia, no se sometieron a la justicia de Dios. </a:t>
            </a:r>
            <a:r>
              <a:rPr lang="es-ES" sz="1800" b="1" kern="100" dirty="0">
                <a:effectLst/>
                <a:latin typeface="Atkinson Hyperlegible" pitchFamily="2" charset="0"/>
                <a:ea typeface="Calibri" panose="020F0502020204030204" pitchFamily="34" charset="0"/>
                <a:cs typeface="Times New Roman" panose="02020603050405020304" pitchFamily="18" charset="0"/>
              </a:rPr>
              <a:t>4</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Porque</a:t>
            </a:r>
            <a:r>
              <a:rPr lang="es-ES" sz="1800" kern="100" dirty="0">
                <a:effectLst/>
                <a:latin typeface="Atkinson Hyperlegible" pitchFamily="2" charset="0"/>
                <a:ea typeface="Calibri" panose="020F0502020204030204" pitchFamily="34" charset="0"/>
                <a:cs typeface="Times New Roman" panose="02020603050405020304" pitchFamily="18" charset="0"/>
              </a:rPr>
              <a:t> el fin de la ley es Cristo, de modo que todo el que crea sea justificado.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3268419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Rom 10,1-4</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v"/>
            </a:pPr>
            <a:r>
              <a:rPr lang="es-ES" sz="1800" b="1" kern="100" dirty="0">
                <a:effectLst/>
                <a:latin typeface="Atkinson Hyperlegible" pitchFamily="2" charset="0"/>
                <a:ea typeface="Calibri" panose="020F0502020204030204" pitchFamily="34" charset="0"/>
                <a:cs typeface="Times New Roman" panose="02020603050405020304" pitchFamily="18" charset="0"/>
              </a:rPr>
              <a:t>anhelo</a:t>
            </a:r>
            <a:r>
              <a:rPr lang="es-ES" sz="1800" kern="100" dirty="0">
                <a:effectLst/>
                <a:latin typeface="Atkinson Hyperlegible" pitchFamily="2" charset="0"/>
                <a:ea typeface="Calibri" panose="020F0502020204030204" pitchFamily="34" charset="0"/>
                <a:cs typeface="Times New Roman" panose="02020603050405020304" pitchFamily="18" charset="0"/>
              </a:rPr>
              <a:t> la salvación de Israel (v. 1);</a:t>
            </a:r>
          </a:p>
          <a:p>
            <a:pPr algn="just">
              <a:lnSpc>
                <a:spcPct val="107000"/>
              </a:lnSpc>
              <a:spcAft>
                <a:spcPts val="800"/>
              </a:spcAft>
              <a:buFont typeface="Wingdings" panose="05000000000000000000" pitchFamily="2" charset="2"/>
              <a:buChar char="v"/>
            </a:pPr>
            <a:r>
              <a:rPr lang="es-ES" sz="1800" kern="100" dirty="0">
                <a:effectLst/>
                <a:latin typeface="Atkinson Hyperlegible" pitchFamily="2" charset="0"/>
                <a:ea typeface="Calibri" panose="020F0502020204030204" pitchFamily="34" charset="0"/>
                <a:cs typeface="Times New Roman" panose="02020603050405020304" pitchFamily="18" charset="0"/>
              </a:rPr>
              <a:t>y es mi obligación, porque </a:t>
            </a:r>
            <a:r>
              <a:rPr lang="es-ES" sz="1800" b="1" kern="100" dirty="0">
                <a:effectLst/>
                <a:latin typeface="Atkinson Hyperlegible" pitchFamily="2" charset="0"/>
                <a:ea typeface="Calibri" panose="020F0502020204030204" pitchFamily="34" charset="0"/>
                <a:cs typeface="Times New Roman" panose="02020603050405020304" pitchFamily="18" charset="0"/>
              </a:rPr>
              <a:t>tienen celo por Dios</a:t>
            </a:r>
            <a:r>
              <a:rPr lang="es-ES" sz="1800" kern="100" dirty="0">
                <a:effectLst/>
                <a:latin typeface="Atkinson Hyperlegible" pitchFamily="2" charset="0"/>
                <a:ea typeface="Calibri" panose="020F0502020204030204" pitchFamily="34" charset="0"/>
                <a:cs typeface="Times New Roman" panose="02020603050405020304" pitchFamily="18" charset="0"/>
              </a:rPr>
              <a:t>, pero les </a:t>
            </a:r>
            <a:r>
              <a:rPr lang="es-ES" sz="1800" b="1" kern="100" dirty="0">
                <a:effectLst/>
                <a:latin typeface="Atkinson Hyperlegible" pitchFamily="2" charset="0"/>
                <a:ea typeface="Calibri" panose="020F0502020204030204" pitchFamily="34" charset="0"/>
                <a:cs typeface="Times New Roman" panose="02020603050405020304" pitchFamily="18" charset="0"/>
              </a:rPr>
              <a:t>falta conocimiento</a:t>
            </a:r>
            <a:r>
              <a:rPr lang="es-ES" sz="1800" kern="100" dirty="0">
                <a:effectLst/>
                <a:latin typeface="Atkinson Hyperlegible" pitchFamily="2" charset="0"/>
                <a:ea typeface="Calibri" panose="020F0502020204030204" pitchFamily="34" charset="0"/>
                <a:cs typeface="Times New Roman" panose="02020603050405020304" pitchFamily="18" charset="0"/>
              </a:rPr>
              <a:t> (v. 2); (Pablo si lo tuvo, pleno conocimiento aventajando: Gal 1,14; </a:t>
            </a:r>
            <a:r>
              <a:rPr lang="es-ES" sz="1800" kern="100" dirty="0" err="1">
                <a:effectLst/>
                <a:latin typeface="Atkinson Hyperlegible" pitchFamily="2" charset="0"/>
                <a:ea typeface="Calibri" panose="020F0502020204030204" pitchFamily="34" charset="0"/>
                <a:cs typeface="Times New Roman" panose="02020603050405020304" pitchFamily="18" charset="0"/>
              </a:rPr>
              <a:t>Flp</a:t>
            </a:r>
            <a:r>
              <a:rPr lang="es-ES" sz="1800" kern="100" dirty="0">
                <a:effectLst/>
                <a:latin typeface="Atkinson Hyperlegible" pitchFamily="2" charset="0"/>
                <a:ea typeface="Calibri" panose="020F0502020204030204" pitchFamily="34" charset="0"/>
                <a:cs typeface="Times New Roman" panose="02020603050405020304" pitchFamily="18" charset="0"/>
              </a:rPr>
              <a:t> 3,6-9).</a:t>
            </a:r>
          </a:p>
          <a:p>
            <a:pPr algn="just">
              <a:lnSpc>
                <a:spcPct val="107000"/>
              </a:lnSpc>
              <a:spcAft>
                <a:spcPts val="800"/>
              </a:spcAft>
              <a:buFont typeface="Wingdings" panose="05000000000000000000" pitchFamily="2" charset="2"/>
              <a:buChar char="v"/>
            </a:pPr>
            <a:r>
              <a:rPr lang="es-ES" sz="1800" kern="100" dirty="0">
                <a:effectLst/>
                <a:latin typeface="Atkinson Hyperlegible" pitchFamily="2" charset="0"/>
                <a:ea typeface="Calibri" panose="020F0502020204030204" pitchFamily="34" charset="0"/>
                <a:cs typeface="Times New Roman" panose="02020603050405020304" pitchFamily="18" charset="0"/>
              </a:rPr>
              <a:t>lo cual se ve en el hecho de que van en busca de su propia justicia e ignoran la de Dios (v. 3); (Véase Rom 1,17: “en Cristo se revela la justicia de Dios”)</a:t>
            </a:r>
          </a:p>
          <a:p>
            <a:pPr algn="just">
              <a:lnSpc>
                <a:spcPct val="107000"/>
              </a:lnSpc>
              <a:spcAft>
                <a:spcPts val="800"/>
              </a:spcAft>
              <a:buFont typeface="Wingdings" panose="05000000000000000000" pitchFamily="2" charset="2"/>
              <a:buChar char="v"/>
            </a:pPr>
            <a:r>
              <a:rPr lang="es-ES" sz="1800" kern="100" dirty="0">
                <a:effectLst/>
                <a:latin typeface="Atkinson Hyperlegible" pitchFamily="2" charset="0"/>
                <a:ea typeface="Calibri" panose="020F0502020204030204" pitchFamily="34" charset="0"/>
                <a:cs typeface="Times New Roman" panose="02020603050405020304" pitchFamily="18" charset="0"/>
              </a:rPr>
              <a:t>y buscar su </a:t>
            </a:r>
            <a:r>
              <a:rPr lang="es-ES" sz="1800" b="1" kern="100" dirty="0">
                <a:effectLst/>
                <a:latin typeface="Atkinson Hyperlegible" pitchFamily="2" charset="0"/>
                <a:ea typeface="Calibri" panose="020F0502020204030204" pitchFamily="34" charset="0"/>
                <a:cs typeface="Times New Roman" panose="02020603050405020304" pitchFamily="18" charset="0"/>
              </a:rPr>
              <a:t>propia justicia</a:t>
            </a:r>
            <a:r>
              <a:rPr lang="es-ES" sz="1800" kern="100" dirty="0">
                <a:effectLst/>
                <a:latin typeface="Atkinson Hyperlegible" pitchFamily="2" charset="0"/>
                <a:ea typeface="Calibri" panose="020F0502020204030204" pitchFamily="34" charset="0"/>
                <a:cs typeface="Times New Roman" panose="02020603050405020304" pitchFamily="18" charset="0"/>
              </a:rPr>
              <a:t>, por medio de la ley, es erróneo, puesto que Cristo es la culminación de la ley (v. 4)</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3628652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800" kern="100" dirty="0">
                <a:latin typeface="Fira Sans" panose="020B0503050000020004" pitchFamily="34" charset="0"/>
                <a:ea typeface="Fira Sans Light" panose="020B0403050000020004" pitchFamily="34" charset="0"/>
                <a:cs typeface="Times New Roman" panose="02020603050405020304" pitchFamily="18" charset="0"/>
              </a:rPr>
              <a:t>El elemento central de éste es un contraste entre dos clases de justicia: «la suya propia» y «la de Dios» (v. 3).</a:t>
            </a:r>
            <a:endParaRPr lang="es-ES"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1203981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just">
              <a:lnSpc>
                <a:spcPct val="107000"/>
              </a:lnSpc>
              <a:spcAft>
                <a:spcPts val="800"/>
              </a:spcAft>
            </a:pPr>
            <a:r>
              <a:rPr lang="es-ES" sz="2400" b="1" kern="100" dirty="0">
                <a:solidFill>
                  <a:srgbClr val="549E39"/>
                </a:solidFill>
                <a:latin typeface="Fira Sans" panose="020B0503050000020004" pitchFamily="34" charset="0"/>
                <a:ea typeface="Fira Sans Light" panose="020B0403050000020004" pitchFamily="34" charset="0"/>
                <a:cs typeface="Times New Roman" panose="02020603050405020304" pitchFamily="18" charset="0"/>
              </a:rPr>
              <a:t>Rom 10,3: </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“Pues, desconociendo la justicia de Dios y empeñándose en establecer la suya propia, no se sometieron a la justicia de Dios (1,17)” …</a:t>
            </a:r>
          </a:p>
          <a:p>
            <a:pPr marL="0" indent="0" algn="just">
              <a:lnSpc>
                <a:spcPct val="107000"/>
              </a:lnSpc>
              <a:spcAft>
                <a:spcPts val="800"/>
              </a:spcAft>
            </a:pPr>
            <a:r>
              <a:rPr lang="es-ES" sz="2400" kern="100" dirty="0">
                <a:latin typeface="Fira Sans" panose="020B0503050000020004" pitchFamily="34" charset="0"/>
                <a:ea typeface="Fira Sans Light" panose="020B0403050000020004" pitchFamily="34" charset="0"/>
                <a:cs typeface="Times New Roman" panose="02020603050405020304" pitchFamily="18" charset="0"/>
              </a:rPr>
              <a:t>Pablo repite la acusación de ignorancia, explicándola al afirmar que "no se someten a la justicia de Dios". Esto es manifiestamente una acusación de resistencia a Dios (que volverá a aparecer en 10,21).</a:t>
            </a:r>
            <a:endParaRPr lang="es-ES" sz="1600"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936069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just">
              <a:lnSpc>
                <a:spcPct val="107000"/>
              </a:lnSpc>
              <a:spcAft>
                <a:spcPts val="800"/>
              </a:spcAft>
            </a:pPr>
            <a:r>
              <a:rPr lang="es-ES" sz="2400" b="1" kern="100" dirty="0">
                <a:solidFill>
                  <a:srgbClr val="549E39"/>
                </a:solidFill>
                <a:latin typeface="Fira Sans" panose="020B0503050000020004" pitchFamily="34" charset="0"/>
                <a:ea typeface="Fira Sans Light" panose="020B0403050000020004" pitchFamily="34" charset="0"/>
                <a:cs typeface="Times New Roman" panose="02020603050405020304" pitchFamily="18" charset="0"/>
              </a:rPr>
              <a:t>Rom 10,3: </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“Pues, desconociendo la justicia de Dios y empeñándose en establecer la suya propia, no se sometieron a la justicia de Dios (1,17)” …</a:t>
            </a:r>
          </a:p>
          <a:p>
            <a:pPr marL="0" indent="0">
              <a:lnSpc>
                <a:spcPct val="107000"/>
              </a:lnSpc>
              <a:spcAft>
                <a:spcPts val="800"/>
              </a:spcAft>
            </a:pPr>
            <a:r>
              <a:rPr lang="es-ES" sz="2400" kern="100" dirty="0">
                <a:latin typeface="Fira Sans" panose="020B0503050000020004" pitchFamily="34" charset="0"/>
                <a:ea typeface="Fira Sans Light" panose="020B0403050000020004" pitchFamily="34" charset="0"/>
                <a:cs typeface="Times New Roman" panose="02020603050405020304" pitchFamily="18" charset="0"/>
              </a:rPr>
              <a:t>La actitud de “</a:t>
            </a:r>
            <a:r>
              <a:rPr lang="es-ES" sz="2400" b="1" kern="100" dirty="0">
                <a:latin typeface="Fira Sans" panose="020B0503050000020004" pitchFamily="34" charset="0"/>
                <a:ea typeface="Fira Sans Light" panose="020B0403050000020004" pitchFamily="34" charset="0"/>
                <a:cs typeface="Times New Roman" panose="02020603050405020304" pitchFamily="18" charset="0"/>
              </a:rPr>
              <a:t>someterse</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es reconocer y ser gobernado por el orden de Dios, reconocer que “Jesús es Señor”. Eso es una declaración de fe, pero es más significativamente un reconocimiento del señorío de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Jesus</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a:t>
            </a:r>
            <a:endParaRPr lang="es-ES" sz="1600"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293184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El fin de la ley es Cristo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Rom 10,4 </a:t>
            </a:r>
            <a:r>
              <a:rPr lang="es-ES" sz="1800" kern="100" dirty="0">
                <a:effectLst/>
                <a:latin typeface="Atkinson Hyperlegible" pitchFamily="2" charset="0"/>
                <a:ea typeface="Calibri" panose="020F0502020204030204" pitchFamily="34" charset="0"/>
                <a:cs typeface="Times New Roman" panose="02020603050405020304" pitchFamily="18" charset="0"/>
              </a:rPr>
              <a:t>“Porque el fin de la ley es Cristo, de modo que todo el que crea sea justificado.”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Gal 3,24; 3,22; 7,1-4</a:t>
            </a:r>
            <a:r>
              <a:rPr lang="es-ES" sz="1800" kern="100" dirty="0">
                <a:effectLst/>
                <a:latin typeface="Atkinson Hyperlegible" pitchFamily="2" charset="0"/>
                <a:ea typeface="Calibri" panose="020F0502020204030204" pitchFamily="34" charset="0"/>
                <a:cs typeface="Times New Roman" panose="02020603050405020304" pitchFamily="18" charset="0"/>
              </a:rPr>
              <a:t>).</a:t>
            </a:r>
          </a:p>
          <a:p>
            <a:pPr marL="76200" indent="0" algn="just">
              <a:lnSpc>
                <a:spcPct val="107000"/>
              </a:lnSpc>
              <a:spcAft>
                <a:spcPts val="800"/>
              </a:spcAft>
              <a:buNone/>
            </a:pPr>
            <a:endParaRPr lang="es-ES" sz="1800" kern="100" dirty="0">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Este marco permite contextualizar la declaración fuertemente debatida en el v. 4, de que Cristo es el “fin, culmen” (Gr. </a:t>
            </a:r>
            <a:r>
              <a:rPr lang="es-ES" sz="1800" kern="100" dirty="0" err="1">
                <a:effectLst/>
                <a:latin typeface="Atkinson Hyperlegible" pitchFamily="2" charset="0"/>
                <a:ea typeface="Calibri" panose="020F0502020204030204" pitchFamily="34" charset="0"/>
                <a:cs typeface="Times New Roman" panose="02020603050405020304" pitchFamily="18" charset="0"/>
              </a:rPr>
              <a:t>telos</a:t>
            </a:r>
            <a:r>
              <a:rPr lang="es-ES" sz="1800" kern="100" dirty="0">
                <a:effectLst/>
                <a:latin typeface="Atkinson Hyperlegible" pitchFamily="2" charset="0"/>
                <a:ea typeface="Calibri" panose="020F0502020204030204" pitchFamily="34" charset="0"/>
                <a:cs typeface="Times New Roman" panose="02020603050405020304" pitchFamily="18" charset="0"/>
              </a:rPr>
              <a:t>) de la ley.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3232038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ES" b="1" dirty="0">
                <a:latin typeface="Fira Sans" panose="020B0503050000020004" pitchFamily="34" charset="0"/>
              </a:rPr>
              <a:t>El fin de la ley es Cristo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El debate gira en torno a las posibles implicaciones de </a:t>
            </a:r>
            <a:r>
              <a:rPr lang="es-ES" sz="1800" kern="100" dirty="0" err="1">
                <a:effectLst/>
                <a:latin typeface="Atkinson Hyperlegible" pitchFamily="2" charset="0"/>
                <a:ea typeface="Calibri" panose="020F0502020204030204" pitchFamily="34" charset="0"/>
                <a:cs typeface="Times New Roman" panose="02020603050405020304" pitchFamily="18" charset="0"/>
              </a:rPr>
              <a:t>telos</a:t>
            </a:r>
            <a:r>
              <a:rPr lang="es-ES" sz="1800" kern="100" dirty="0">
                <a:effectLst/>
                <a:latin typeface="Atkinson Hyperlegible" pitchFamily="2" charset="0"/>
                <a:ea typeface="Calibri" panose="020F0502020204030204" pitchFamily="34" charset="0"/>
                <a:cs typeface="Times New Roman" panose="02020603050405020304" pitchFamily="18" charset="0"/>
              </a:rPr>
              <a:t>, ya que puede connotar tanto el “fin” como terminación, o el “fin” en el sentido de cumplimiento o meta, de modo que Pablo podría estar diciendo que </a:t>
            </a:r>
            <a:r>
              <a:rPr lang="es-ES" sz="1800" b="1" kern="100" dirty="0">
                <a:effectLst/>
                <a:latin typeface="Atkinson Hyperlegible" pitchFamily="2" charset="0"/>
                <a:ea typeface="Calibri" panose="020F0502020204030204" pitchFamily="34" charset="0"/>
                <a:cs typeface="Times New Roman" panose="02020603050405020304" pitchFamily="18" charset="0"/>
              </a:rPr>
              <a:t>Cristo marca la terminación de la ley o que Cristo marca su cumplimiento, su meta</a:t>
            </a:r>
            <a:r>
              <a:rPr lang="es-ES" sz="1800" kern="100" dirty="0">
                <a:effectLst/>
                <a:latin typeface="Atkinson Hyperlegible" pitchFamily="2" charset="0"/>
                <a:ea typeface="Calibri" panose="020F0502020204030204" pitchFamily="34" charset="0"/>
                <a:cs typeface="Times New Roman" panose="02020603050405020304" pitchFamily="18" charset="0"/>
              </a:rPr>
              <a:t>. En Hebreos 7,3, por ejemplo, se dice que Melquisedec no tiene ni principio ni </a:t>
            </a:r>
            <a:r>
              <a:rPr lang="es-ES" sz="1800" kern="100" dirty="0" err="1">
                <a:effectLst/>
                <a:latin typeface="Atkinson Hyperlegible" pitchFamily="2" charset="0"/>
                <a:ea typeface="Calibri" panose="020F0502020204030204" pitchFamily="34" charset="0"/>
                <a:cs typeface="Times New Roman" panose="02020603050405020304" pitchFamily="18" charset="0"/>
              </a:rPr>
              <a:t>telos</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3834619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779100" y="1014869"/>
            <a:ext cx="5040600" cy="63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O" b="1" dirty="0">
                <a:latin typeface="Fira Sans" panose="020B0503050000020004" pitchFamily="34" charset="0"/>
              </a:rPr>
              <a:t>Para hoy consideramos:</a:t>
            </a:r>
            <a:endParaRPr b="1" dirty="0">
              <a:latin typeface="Fira Sans" panose="020B0503050000020004" pitchFamily="34" charset="0"/>
            </a:endParaRPr>
          </a:p>
        </p:txBody>
      </p:sp>
      <p:sp>
        <p:nvSpPr>
          <p:cNvPr id="109" name="Google Shape;109;p15"/>
          <p:cNvSpPr txBox="1">
            <a:spLocks noGrp="1"/>
          </p:cNvSpPr>
          <p:nvPr>
            <p:ph type="subTitle" idx="1"/>
          </p:nvPr>
        </p:nvSpPr>
        <p:spPr>
          <a:xfrm>
            <a:off x="779100" y="1792585"/>
            <a:ext cx="6820118" cy="2994159"/>
          </a:xfrm>
          <a:prstGeom prst="rect">
            <a:avLst/>
          </a:prstGeom>
        </p:spPr>
        <p:txBody>
          <a:bodyPr spcFirstLastPara="1" wrap="square" lIns="0" tIns="0" rIns="0" bIns="0" anchor="ctr" anchorCtr="0">
            <a:noAutofit/>
          </a:bodyPr>
          <a:lstStyle/>
          <a:p>
            <a:pPr marL="0" indent="0">
              <a:spcAft>
                <a:spcPts val="800"/>
              </a:spcAft>
            </a:pPr>
            <a:r>
              <a:rPr lang="es-ES" sz="1800" b="1" kern="0" dirty="0">
                <a:effectLst/>
                <a:latin typeface="Atkinson Hyperlegible" pitchFamily="2" charset="0"/>
                <a:ea typeface="Times New Roman" panose="02020603050405020304" pitchFamily="18" charset="0"/>
                <a:cs typeface="Times New Roman" panose="02020603050405020304" pitchFamily="18" charset="0"/>
              </a:rPr>
              <a:t>Exegesis de Rom 9,30-10,4</a:t>
            </a:r>
          </a:p>
          <a:p>
            <a:pPr marL="0" indent="0">
              <a:spcAft>
                <a:spcPts val="800"/>
              </a:spcAft>
            </a:pPr>
            <a:r>
              <a:rPr lang="es-ES" sz="1800" kern="0" dirty="0">
                <a:effectLst/>
                <a:latin typeface="Atkinson Hyperlegible" pitchFamily="2" charset="0"/>
                <a:ea typeface="Times New Roman" panose="02020603050405020304" pitchFamily="18" charset="0"/>
                <a:cs typeface="Times New Roman" panose="02020603050405020304" pitchFamily="18" charset="0"/>
              </a:rPr>
              <a:t>Israel y su incredulidad frente al evangelio (9,30–10,4)</a:t>
            </a:r>
          </a:p>
          <a:p>
            <a:pPr marL="457200" lvl="1" indent="0">
              <a:spcAft>
                <a:spcPts val="800"/>
              </a:spcAft>
            </a:pPr>
            <a:r>
              <a:rPr lang="es-ES" sz="1800" kern="0" dirty="0">
                <a:effectLst/>
                <a:latin typeface="Atkinson Hyperlegible" pitchFamily="2" charset="0"/>
                <a:ea typeface="Times New Roman" panose="02020603050405020304" pitchFamily="18" charset="0"/>
                <a:cs typeface="Times New Roman" panose="02020603050405020304" pitchFamily="18" charset="0"/>
              </a:rPr>
              <a:t>Pablo plantea la pregunta: ¿por qué Israel y los gentiles se encuentran en una situación inversa con respecto a lo esperado?</a:t>
            </a:r>
          </a:p>
          <a:p>
            <a:pPr marL="342900" indent="-342900">
              <a:spcAft>
                <a:spcPts val="800"/>
              </a:spcAft>
              <a:buFont typeface="+mj-lt"/>
              <a:buAutoNum type="arabicPeriod"/>
            </a:pPr>
            <a:r>
              <a:rPr lang="es-ES" sz="1800" kern="0" dirty="0">
                <a:effectLst/>
                <a:latin typeface="Atkinson Hyperlegible" pitchFamily="2" charset="0"/>
                <a:ea typeface="Times New Roman" panose="02020603050405020304" pitchFamily="18" charset="0"/>
                <a:cs typeface="Times New Roman" panose="02020603050405020304" pitchFamily="18" charset="0"/>
              </a:rPr>
              <a:t>La ineficaz búsqueda de Israel (9,30–33)</a:t>
            </a:r>
          </a:p>
          <a:p>
            <a:pPr marL="342900" indent="-342900">
              <a:spcAft>
                <a:spcPts val="800"/>
              </a:spcAft>
              <a:buFont typeface="+mj-lt"/>
              <a:buAutoNum type="arabicPeriod"/>
            </a:pPr>
            <a:r>
              <a:rPr lang="es-ES" sz="1800" kern="0" dirty="0">
                <a:effectLst/>
                <a:latin typeface="Atkinson Hyperlegible" pitchFamily="2" charset="0"/>
                <a:ea typeface="Times New Roman" panose="02020603050405020304" pitchFamily="18" charset="0"/>
                <a:cs typeface="Times New Roman" panose="02020603050405020304" pitchFamily="18" charset="0"/>
              </a:rPr>
              <a:t>La falta de conocimiento de Israel (10,1–4)</a:t>
            </a:r>
          </a:p>
          <a:p>
            <a:pPr marL="342900" indent="-342900">
              <a:spcAft>
                <a:spcPts val="800"/>
              </a:spcAft>
              <a:buFont typeface="+mj-lt"/>
              <a:buAutoNum type="arabicPeriod"/>
            </a:pPr>
            <a:r>
              <a:rPr lang="es-ES" sz="1800" kern="0" dirty="0">
                <a:effectLst/>
                <a:latin typeface="Atkinson Hyperlegible" pitchFamily="2" charset="0"/>
                <a:ea typeface="Times New Roman" panose="02020603050405020304" pitchFamily="18" charset="0"/>
                <a:cs typeface="Times New Roman" panose="02020603050405020304" pitchFamily="18" charset="0"/>
              </a:rPr>
              <a:t>Porque el fin de la ley es Cristo (10,4)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770373"/>
          </a:xfrm>
        </p:spPr>
        <p:txBody>
          <a:bodyPr/>
          <a:lstStyle/>
          <a:p>
            <a:r>
              <a:rPr lang="es-ES" b="1" dirty="0">
                <a:latin typeface="Fira Sans" panose="020B0503050000020004" pitchFamily="34" charset="0"/>
              </a:rPr>
              <a:t>“Cristo está trayendo justicia a todos los que creen”.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La referencia a la fe entonces sirve para introducir la discusión sobre la fe y la justificación que esta realiza, el argumento que sigue.</a:t>
            </a:r>
          </a:p>
          <a:p>
            <a:pPr marL="76200" indent="0" algn="just">
              <a:lnSpc>
                <a:spcPct val="107000"/>
              </a:lnSpc>
              <a:spcAft>
                <a:spcPts val="800"/>
              </a:spcAft>
              <a:buNone/>
            </a:pPr>
            <a:endParaRPr lang="es-ES" sz="1800" kern="100" dirty="0">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Importante:</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tiene poco que decir sobre la ley en esta extensa sección de la carta que aborda la relación de Dios con Israel, particularmente en el capítulo 11</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99783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770373"/>
          </a:xfrm>
        </p:spPr>
        <p:txBody>
          <a:bodyPr/>
          <a:lstStyle/>
          <a:p>
            <a:r>
              <a:rPr lang="es-ES" b="1" dirty="0">
                <a:latin typeface="Fira Sans" panose="020B0503050000020004" pitchFamily="34" charset="0"/>
              </a:rPr>
              <a:t>“Cristo está trayendo justicia a todos los que creen”.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a:t>
            </a:r>
            <a:r>
              <a:rPr lang="es-ES" sz="1800" kern="100" dirty="0">
                <a:effectLst/>
                <a:latin typeface="Atkinson Hyperlegible" pitchFamily="2" charset="0"/>
                <a:ea typeface="Calibri" panose="020F0502020204030204" pitchFamily="34" charset="0"/>
                <a:cs typeface="Times New Roman" panose="02020603050405020304" pitchFamily="18" charset="0"/>
              </a:rPr>
              <a:t>s muy importante tener presente unos pasajes en los cuales Pablo explica la ley como un pedagogo, pero “una vez que ha llegado Cristo, a partir de aquí somos justificados por la fe” (Gal 3,24); Cristo por su sangre nos ha liberado independientemente de la ley (Rom 3,21-26); la ley que solo obliga a la persona mientras ella viva (Rom 7,1-4).</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1154465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800" b="1" kern="100" dirty="0">
                <a:solidFill>
                  <a:srgbClr val="549E39"/>
                </a:solidFill>
                <a:latin typeface="Fira Sans" panose="020B0503050000020004" pitchFamily="34" charset="0"/>
                <a:ea typeface="Fira Sans Light" panose="020B0403050000020004" pitchFamily="34" charset="0"/>
                <a:cs typeface="Times New Roman" panose="02020603050405020304" pitchFamily="18" charset="0"/>
              </a:rPr>
              <a:t>Próximo tema:</a:t>
            </a:r>
          </a:p>
          <a:p>
            <a:pPr marL="0" indent="0" algn="ctr">
              <a:lnSpc>
                <a:spcPct val="107000"/>
              </a:lnSpc>
              <a:spcAft>
                <a:spcPts val="800"/>
              </a:spcAft>
            </a:pPr>
            <a:r>
              <a:rPr lang="es-ES" sz="2400" kern="100" dirty="0">
                <a:latin typeface="Fira Sans" panose="020B0503050000020004" pitchFamily="34" charset="0"/>
                <a:ea typeface="Fira Sans Light" panose="020B0403050000020004" pitchFamily="34" charset="0"/>
                <a:cs typeface="Times New Roman" panose="02020603050405020304" pitchFamily="18" charset="0"/>
              </a:rPr>
              <a:t>La interpretación de las Escrituras que Pablo ofrece en 10,5–8 separa a Israel de la ley al conectar a Israel con Cristo. El capítulo 11 argumentará que Israel ahora está dividido, que Israel será salvo cuando venga el libertador. En ninguna parte de estos capítulos Pablo conecta el futuro de Israel con la ley, ni con su observancia ni con su fin. </a:t>
            </a:r>
            <a:endParaRPr lang="es-ES" sz="1600"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230463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latin typeface="Fira Sans" panose="020B0503050000020004" pitchFamily="34" charset="0"/>
                <a:ea typeface="Fira Sans Light" panose="020B0403050000020004" pitchFamily="34" charset="0"/>
                <a:cs typeface="Times New Roman" panose="02020603050405020304" pitchFamily="18" charset="0"/>
              </a:rPr>
              <a:t>La referencia a Cristo en Rom 10,4 subraya la observación de que toda la discusión en el </a:t>
            </a:r>
            <a:r>
              <a:rPr lang="es-ES" sz="2400" kern="100" dirty="0" err="1">
                <a:latin typeface="Fira Sans" panose="020B0503050000020004" pitchFamily="34" charset="0"/>
                <a:ea typeface="Fira Sans Light" panose="020B0403050000020004" pitchFamily="34" charset="0"/>
                <a:cs typeface="Times New Roman" panose="02020603050405020304" pitchFamily="18" charset="0"/>
              </a:rPr>
              <a:t>cap</a:t>
            </a:r>
            <a:r>
              <a:rPr lang="es-ES" sz="2400" kern="100" dirty="0">
                <a:latin typeface="Fira Sans" panose="020B0503050000020004" pitchFamily="34" charset="0"/>
                <a:ea typeface="Fira Sans Light" panose="020B0403050000020004" pitchFamily="34" charset="0"/>
                <a:cs typeface="Times New Roman" panose="02020603050405020304" pitchFamily="18" charset="0"/>
              </a:rPr>
              <a:t>, 10 se malinterpreta cuando se lee como un análisis generalizado del celo de Israel por Dios o la falta de este. En cambio, se trata sobre el rechazo actual de Israel a la afirmación del evangelio de que Jesús es el Señor. </a:t>
            </a:r>
            <a:endParaRPr lang="es-ES" sz="1600" kern="100" dirty="0">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2237622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987041" y="443345"/>
            <a:ext cx="6962100" cy="430650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tx1"/>
                </a:solidFill>
                <a:effectLst>
                  <a:outerShdw blurRad="38100" dist="38100" dir="2700000" algn="tl">
                    <a:srgbClr val="000000">
                      <a:alpha val="43137"/>
                    </a:srgbClr>
                  </a:outerShdw>
                </a:effectLst>
                <a:latin typeface="Fira Sans" panose="020B0503050000020004" pitchFamily="34" charset="0"/>
              </a:rPr>
              <a:t>PREGUNTA:</a:t>
            </a:r>
            <a:br>
              <a:rPr lang="es-ES" b="1" dirty="0">
                <a:solidFill>
                  <a:schemeClr val="bg1"/>
                </a:solidFill>
                <a:effectLst>
                  <a:outerShdw blurRad="38100" dist="38100" dir="2700000" algn="tl">
                    <a:srgbClr val="000000">
                      <a:alpha val="43137"/>
                    </a:srgbClr>
                  </a:outerShdw>
                </a:effectLst>
                <a:latin typeface="Fira Sans" panose="020B0503050000020004" pitchFamily="34" charset="0"/>
              </a:rPr>
            </a:br>
            <a:br>
              <a:rPr lang="es-ES" b="1" dirty="0">
                <a:solidFill>
                  <a:schemeClr val="bg1"/>
                </a:solidFill>
                <a:effectLst>
                  <a:outerShdw blurRad="38100" dist="38100" dir="2700000" algn="tl">
                    <a:srgbClr val="000000">
                      <a:alpha val="43137"/>
                    </a:srgbClr>
                  </a:outerShdw>
                </a:effectLst>
                <a:latin typeface="Fira Sans" panose="020B0503050000020004" pitchFamily="34" charset="0"/>
              </a:rPr>
            </a:br>
            <a:r>
              <a:rPr lang="es-ES" b="1" dirty="0">
                <a:solidFill>
                  <a:schemeClr val="bg1"/>
                </a:solidFill>
                <a:effectLst>
                  <a:outerShdw blurRad="38100" dist="38100" dir="2700000" algn="tl">
                    <a:srgbClr val="000000">
                      <a:alpha val="43137"/>
                    </a:srgbClr>
                  </a:outerShdw>
                </a:effectLst>
                <a:latin typeface="Fira Sans" panose="020B0503050000020004" pitchFamily="34" charset="0"/>
              </a:rPr>
              <a:t>¿Como explica Pablo el contraste entre las dos clases de “justicia” en su argumento de Romanos 9,30–10,13? ¿Cómo se entiende que Cristo es el fin de la ley?</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dirty="0"/>
          </a:p>
        </p:txBody>
      </p:sp>
    </p:spTree>
    <p:extLst>
      <p:ext uri="{BB962C8B-B14F-4D97-AF65-F5344CB8AC3E}">
        <p14:creationId xmlns:p14="http://schemas.microsoft.com/office/powerpoint/2010/main" val="3394008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5"/>
            </a:gs>
          </a:gsLst>
          <a:lin ang="5400700" scaled="0"/>
        </a:gra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ctrTitle" idx="4294967295"/>
          </p:nvPr>
        </p:nvSpPr>
        <p:spPr>
          <a:xfrm>
            <a:off x="855300" y="1713600"/>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lt1"/>
                </a:solidFill>
              </a:rPr>
              <a:t>Gracias</a:t>
            </a:r>
            <a:endParaRPr sz="9600" dirty="0">
              <a:solidFill>
                <a:schemeClr val="lt1"/>
              </a:solidFill>
            </a:endParaRPr>
          </a:p>
        </p:txBody>
      </p:sp>
      <p:sp>
        <p:nvSpPr>
          <p:cNvPr id="223" name="Google Shape;223;p26"/>
          <p:cNvSpPr txBox="1">
            <a:spLocks noGrp="1"/>
          </p:cNvSpPr>
          <p:nvPr>
            <p:ph type="subTitle" idx="4294967295"/>
          </p:nvPr>
        </p:nvSpPr>
        <p:spPr>
          <a:xfrm>
            <a:off x="855300" y="2970302"/>
            <a:ext cx="7433400" cy="459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s-CO" dirty="0"/>
              <a:t>P</a:t>
            </a:r>
            <a:r>
              <a:rPr lang="en" dirty="0"/>
              <a:t>or su atención</a:t>
            </a:r>
            <a:endParaRPr dirty="0"/>
          </a:p>
        </p:txBody>
      </p:sp>
      <p:sp>
        <p:nvSpPr>
          <p:cNvPr id="224" name="Google Shape;22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dirty="0"/>
          </a:p>
        </p:txBody>
      </p:sp>
    </p:spTree>
    <p:extLst>
      <p:ext uri="{BB962C8B-B14F-4D97-AF65-F5344CB8AC3E}">
        <p14:creationId xmlns:p14="http://schemas.microsoft.com/office/powerpoint/2010/main" val="1936349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Continuación de Romanos 9,19-29</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explica que Israel no ha disfrutado las bendiciones de la salvación mesiánica por haber ido tras una justicia basada en la ley. Por otra parte, los gentiles, llegan al reino en grandes números porque han abrazado una justicia basada en la fe.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15886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Continuación de Romanos 9,19-29</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esta sección Pablo hace una pausa para reflexionar en el desconcertante giro que se produce en la historia de la salvación y que ha descrito en 9,6–29: solo un remanente de judíos está siendo salvo, mientras que los gentiles, que en otro tiempo «no eran pueblo», son ahora llamados «hijos del Dios vivo».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46165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688000"/>
          </a:xfrm>
        </p:spPr>
        <p:txBody>
          <a:bodyPr/>
          <a:lstStyle/>
          <a:p>
            <a:r>
              <a:rPr lang="es-CO" b="1" dirty="0">
                <a:latin typeface="Fira Sans" panose="020B0503050000020004" pitchFamily="34" charset="0"/>
              </a:rPr>
              <a:t>Exegesis </a:t>
            </a:r>
            <a:br>
              <a:rPr lang="es-CO" b="1" dirty="0">
                <a:latin typeface="Fira Sans" panose="020B0503050000020004" pitchFamily="34" charset="0"/>
              </a:rPr>
            </a:br>
            <a:r>
              <a:rPr lang="es-CO" b="1" dirty="0">
                <a:latin typeface="Fira Sans" panose="020B0503050000020004" pitchFamily="34" charset="0"/>
              </a:rPr>
              <a:t>Rom 9,30–10,4</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30</a:t>
            </a:r>
            <a:r>
              <a:rPr lang="es-ES" sz="1800" kern="100" dirty="0">
                <a:effectLst/>
                <a:latin typeface="Atkinson Hyperlegible" pitchFamily="2" charset="0"/>
                <a:ea typeface="Calibri" panose="020F0502020204030204" pitchFamily="34" charset="0"/>
                <a:cs typeface="Times New Roman" panose="02020603050405020304" pitchFamily="18" charset="0"/>
              </a:rPr>
              <a:t> Entonces, ¿qué diremos? Que los gentiles, que no buscaban la justicia, han hallado la justicia —la justicia que nace de la fe; </a:t>
            </a:r>
            <a:r>
              <a:rPr lang="es-ES" sz="1800" b="1" kern="100" dirty="0">
                <a:effectLst/>
                <a:latin typeface="Atkinson Hyperlegible" pitchFamily="2" charset="0"/>
                <a:ea typeface="Calibri" panose="020F0502020204030204" pitchFamily="34" charset="0"/>
                <a:cs typeface="Times New Roman" panose="02020603050405020304" pitchFamily="18" charset="0"/>
              </a:rPr>
              <a:t>31</a:t>
            </a:r>
            <a:r>
              <a:rPr lang="es-ES" sz="1800" kern="100" dirty="0">
                <a:effectLst/>
                <a:latin typeface="Atkinson Hyperlegible" pitchFamily="2" charset="0"/>
                <a:ea typeface="Calibri" panose="020F0502020204030204" pitchFamily="34" charset="0"/>
                <a:cs typeface="Times New Roman" panose="02020603050405020304" pitchFamily="18" charset="0"/>
              </a:rPr>
              <a:t> mientras que Israel, que buscaba una ley que le proporcionara justicia, no llegó a cumplir la ley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cf. 3,31; 8,4</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effectLst/>
                <a:latin typeface="Atkinson Hyperlegible" pitchFamily="2" charset="0"/>
                <a:ea typeface="Calibri" panose="020F0502020204030204" pitchFamily="34" charset="0"/>
                <a:cs typeface="Times New Roman" panose="02020603050405020304" pitchFamily="18" charset="0"/>
              </a:rPr>
              <a:t>32</a:t>
            </a:r>
            <a:r>
              <a:rPr lang="es-ES" sz="1800" kern="100" dirty="0">
                <a:effectLst/>
                <a:latin typeface="Atkinson Hyperlegible" pitchFamily="2" charset="0"/>
                <a:ea typeface="Calibri" panose="020F0502020204030204" pitchFamily="34" charset="0"/>
                <a:cs typeface="Times New Roman" panose="02020603050405020304" pitchFamily="18" charset="0"/>
              </a:rPr>
              <a:t> ¿Por qué? Porque buscaba la justicia en las obras, no en la fe. Tropezaron contra la piedra de tropiezo, </a:t>
            </a:r>
            <a:r>
              <a:rPr lang="es-ES" sz="1800" b="1" kern="100" dirty="0">
                <a:effectLst/>
                <a:latin typeface="Atkinson Hyperlegible" pitchFamily="2" charset="0"/>
                <a:ea typeface="Calibri" panose="020F0502020204030204" pitchFamily="34" charset="0"/>
                <a:cs typeface="Times New Roman" panose="02020603050405020304" pitchFamily="18" charset="0"/>
              </a:rPr>
              <a:t>33</a:t>
            </a:r>
            <a:r>
              <a:rPr lang="es-ES" sz="1800" kern="100" dirty="0">
                <a:effectLst/>
                <a:latin typeface="Atkinson Hyperlegible" pitchFamily="2" charset="0"/>
                <a:ea typeface="Calibri" panose="020F0502020204030204" pitchFamily="34" charset="0"/>
                <a:cs typeface="Times New Roman" panose="02020603050405020304" pitchFamily="18" charset="0"/>
              </a:rPr>
              <a:t> como dice la Escritura: Voy a poner en </a:t>
            </a:r>
            <a:r>
              <a:rPr lang="es-ES" sz="1800" kern="100" dirty="0" err="1">
                <a:effectLst/>
                <a:latin typeface="Atkinson Hyperlegible" pitchFamily="2" charset="0"/>
                <a:ea typeface="Calibri" panose="020F0502020204030204" pitchFamily="34" charset="0"/>
                <a:cs typeface="Times New Roman" panose="02020603050405020304" pitchFamily="18" charset="0"/>
              </a:rPr>
              <a:t>Sión</a:t>
            </a:r>
            <a:r>
              <a:rPr lang="es-ES" sz="1800" kern="100" dirty="0">
                <a:effectLst/>
                <a:latin typeface="Atkinson Hyperlegible" pitchFamily="2" charset="0"/>
                <a:ea typeface="Calibri" panose="020F0502020204030204" pitchFamily="34" charset="0"/>
                <a:cs typeface="Times New Roman" panose="02020603050405020304" pitchFamily="18" charset="0"/>
              </a:rPr>
              <a:t> piedra de tropiezo y roca de escándalo; más el que crea en él, no quedará confundido. (</a:t>
            </a:r>
            <a:r>
              <a:rPr lang="es-ES" sz="1800" b="1" i="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8,16; 28,16; 1Pe 2,6-8</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684777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688000"/>
          </a:xfrm>
        </p:spPr>
        <p:txBody>
          <a:bodyPr/>
          <a:lstStyle/>
          <a:p>
            <a:r>
              <a:rPr lang="es-CO" b="1" dirty="0">
                <a:latin typeface="Fira Sans" panose="020B0503050000020004" pitchFamily="34" charset="0"/>
              </a:rPr>
              <a:t>Exegesis </a:t>
            </a:r>
            <a:br>
              <a:rPr lang="es-CO" b="1" dirty="0">
                <a:latin typeface="Fira Sans" panose="020B0503050000020004" pitchFamily="34" charset="0"/>
              </a:rPr>
            </a:br>
            <a:r>
              <a:rPr lang="es-CO" b="1" dirty="0">
                <a:latin typeface="Fira Sans" panose="020B0503050000020004" pitchFamily="34" charset="0"/>
              </a:rPr>
              <a:t>Rom 9,30–10,4</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1</a:t>
            </a:r>
            <a:r>
              <a:rPr lang="es-ES" sz="1800" kern="100" dirty="0">
                <a:effectLst/>
                <a:latin typeface="Atkinson Hyperlegible" pitchFamily="2" charset="0"/>
                <a:ea typeface="Calibri" panose="020F0502020204030204" pitchFamily="34" charset="0"/>
                <a:cs typeface="Times New Roman" panose="02020603050405020304" pitchFamily="18" charset="0"/>
              </a:rPr>
              <a:t> Hermanos, anhelo de todo corazón, y así se lo pido a Dios en la oración, que mis compatriotas se salven. </a:t>
            </a:r>
            <a:r>
              <a:rPr lang="es-ES" sz="1800" b="1" kern="100" dirty="0">
                <a:effectLst/>
                <a:latin typeface="Atkinson Hyperlegible" pitchFamily="2" charset="0"/>
                <a:ea typeface="Calibri" panose="020F0502020204030204" pitchFamily="34" charset="0"/>
                <a:cs typeface="Times New Roman" panose="02020603050405020304" pitchFamily="18" charset="0"/>
              </a:rPr>
              <a:t>2</a:t>
            </a:r>
            <a:r>
              <a:rPr lang="es-ES" sz="1800" kern="100" dirty="0">
                <a:effectLst/>
                <a:latin typeface="Atkinson Hyperlegible" pitchFamily="2" charset="0"/>
                <a:ea typeface="Calibri" panose="020F0502020204030204" pitchFamily="34" charset="0"/>
                <a:cs typeface="Times New Roman" panose="02020603050405020304" pitchFamily="18" charset="0"/>
              </a:rPr>
              <a:t> Puedo testificar en su favor que tienen celo de Dios, pero no conforme a un pleno conocimiento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Gal 1,14; </a:t>
            </a:r>
            <a:r>
              <a:rPr lang="es-ES" sz="1800" b="1" i="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Flp</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3,6-9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effectLst/>
                <a:latin typeface="Atkinson Hyperlegible" pitchFamily="2" charset="0"/>
                <a:ea typeface="Calibri" panose="020F0502020204030204" pitchFamily="34" charset="0"/>
                <a:cs typeface="Times New Roman" panose="02020603050405020304" pitchFamily="18" charset="0"/>
              </a:rPr>
              <a:t>3</a:t>
            </a:r>
            <a:r>
              <a:rPr lang="es-ES" sz="1800" kern="100" dirty="0">
                <a:effectLst/>
                <a:latin typeface="Atkinson Hyperlegible" pitchFamily="2" charset="0"/>
                <a:ea typeface="Calibri" panose="020F0502020204030204" pitchFamily="34" charset="0"/>
                <a:cs typeface="Times New Roman" panose="02020603050405020304" pitchFamily="18" charset="0"/>
              </a:rPr>
              <a:t> Pues, desconociendo la justicia de Dios y empeñándose en establecer la suya propia, no se sometieron a la justicia de Dios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1,17</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effectLst/>
                <a:latin typeface="Atkinson Hyperlegible" pitchFamily="2" charset="0"/>
                <a:ea typeface="Calibri" panose="020F0502020204030204" pitchFamily="34" charset="0"/>
                <a:cs typeface="Times New Roman" panose="02020603050405020304" pitchFamily="18" charset="0"/>
              </a:rPr>
              <a:t>4</a:t>
            </a:r>
            <a:r>
              <a:rPr lang="es-ES" sz="1800" kern="100" dirty="0">
                <a:effectLst/>
                <a:latin typeface="Atkinson Hyperlegible" pitchFamily="2" charset="0"/>
                <a:ea typeface="Calibri" panose="020F0502020204030204" pitchFamily="34" charset="0"/>
                <a:cs typeface="Times New Roman" panose="02020603050405020304" pitchFamily="18" charset="0"/>
              </a:rPr>
              <a:t> Porque el fin de la ley es Cristo, de modo que todo el que crea sea justificado. (</a:t>
            </a:r>
            <a:r>
              <a:rPr lang="es-ES" sz="1800"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Gal 3,24; 3,22; 7,1-4</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kern="100" dirty="0">
                <a:effectLst/>
                <a:latin typeface="Atkinson Hyperlegible" pitchFamily="2" charset="0"/>
                <a:ea typeface="Calibri" panose="020F0502020204030204" pitchFamily="34" charset="0"/>
                <a:cs typeface="Times New Roman" panose="02020603050405020304" pitchFamily="18" charset="0"/>
              </a:rPr>
              <a:t>5</a:t>
            </a:r>
            <a:r>
              <a:rPr lang="es-ES" sz="1800" kern="100" dirty="0">
                <a:effectLst/>
                <a:latin typeface="Atkinson Hyperlegible" pitchFamily="2" charset="0"/>
                <a:ea typeface="Calibri" panose="020F0502020204030204" pitchFamily="34" charset="0"/>
                <a:cs typeface="Times New Roman" panose="02020603050405020304" pitchFamily="18" charset="0"/>
              </a:rPr>
              <a:t> En efecto, Moisés escribe acerca de la justicia que nace de la ley: quien la cumple vivirá por ella.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55413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473255"/>
          </a:xfrm>
        </p:spPr>
        <p:txBody>
          <a:bodyPr/>
          <a:lstStyle/>
          <a:p>
            <a:r>
              <a:rPr lang="es-CO" b="1" dirty="0">
                <a:latin typeface="Fira Sans" panose="020B0503050000020004" pitchFamily="34" charset="0"/>
              </a:rPr>
              <a:t>Estructura de Rom 9,30-10,21</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419100" indent="-342900" algn="just">
              <a:lnSpc>
                <a:spcPct val="107000"/>
              </a:lnSpc>
              <a:spcAft>
                <a:spcPts val="800"/>
              </a:spcAft>
              <a:buFont typeface="+mj-lt"/>
              <a:buAutoNum type="alphaUcPeriod"/>
            </a:pPr>
            <a:r>
              <a:rPr lang="es-ES" sz="1800" kern="100" dirty="0">
                <a:effectLst/>
                <a:latin typeface="Atkinson Hyperlegible" pitchFamily="2" charset="0"/>
                <a:ea typeface="Calibri" panose="020F0502020204030204" pitchFamily="34" charset="0"/>
                <a:cs typeface="Times New Roman" panose="02020603050405020304" pitchFamily="18" charset="0"/>
              </a:rPr>
              <a:t>Una introducción (9,30-10,3), en la que Pablo plantea la pregunta: ¿por qué Israel y los gentiles se encuentran en una situación inversa con respecto a lo esperado? </a:t>
            </a:r>
          </a:p>
          <a:p>
            <a:pPr marL="419100" indent="-342900" algn="just">
              <a:lnSpc>
                <a:spcPct val="107000"/>
              </a:lnSpc>
              <a:spcAft>
                <a:spcPts val="800"/>
              </a:spcAft>
              <a:buFont typeface="+mj-lt"/>
              <a:buAutoNum type="alphaUcPeriod"/>
            </a:pPr>
            <a:r>
              <a:rPr lang="es-ES" sz="1800" kern="100" dirty="0">
                <a:effectLst/>
                <a:latin typeface="Atkinson Hyperlegible" pitchFamily="2" charset="0"/>
                <a:ea typeface="Calibri" panose="020F0502020204030204" pitchFamily="34" charset="0"/>
                <a:cs typeface="Times New Roman" panose="02020603050405020304" pitchFamily="18" charset="0"/>
              </a:rPr>
              <a:t>La tesis (</a:t>
            </a:r>
            <a:r>
              <a:rPr lang="es-ES" sz="1800" kern="100" dirty="0" err="1">
                <a:effectLst/>
                <a:latin typeface="Atkinson Hyperlegible" pitchFamily="2" charset="0"/>
                <a:ea typeface="Calibri" panose="020F0502020204030204" pitchFamily="34" charset="0"/>
                <a:cs typeface="Times New Roman" panose="02020603050405020304" pitchFamily="18" charset="0"/>
              </a:rPr>
              <a:t>propositio</a:t>
            </a:r>
            <a:r>
              <a:rPr lang="es-ES" sz="1800" kern="100" dirty="0">
                <a:effectLst/>
                <a:latin typeface="Atkinson Hyperlegible" pitchFamily="2" charset="0"/>
                <a:ea typeface="Calibri" panose="020F0502020204030204" pitchFamily="34" charset="0"/>
                <a:cs typeface="Times New Roman" panose="02020603050405020304" pitchFamily="18" charset="0"/>
              </a:rPr>
              <a:t>, 10,4) y su explicación (</a:t>
            </a:r>
            <a:r>
              <a:rPr lang="es-ES" sz="1800" kern="100" dirty="0" err="1">
                <a:effectLst/>
                <a:latin typeface="Atkinson Hyperlegible" pitchFamily="2" charset="0"/>
                <a:ea typeface="Calibri" panose="020F0502020204030204" pitchFamily="34" charset="0"/>
                <a:cs typeface="Times New Roman" panose="02020603050405020304" pitchFamily="18" charset="0"/>
              </a:rPr>
              <a:t>probatio</a:t>
            </a:r>
            <a:r>
              <a:rPr lang="es-ES" sz="1800" kern="100" dirty="0">
                <a:effectLst/>
                <a:latin typeface="Atkinson Hyperlegible" pitchFamily="2" charset="0"/>
                <a:ea typeface="Calibri" panose="020F0502020204030204" pitchFamily="34" charset="0"/>
                <a:cs typeface="Times New Roman" panose="02020603050405020304" pitchFamily="18" charset="0"/>
              </a:rPr>
              <a:t>, 10,5-17) en las que se expone la clave para entender la situación: solo la fe en Cristo (o en el evangelio) es el camino de salvación para todos.</a:t>
            </a:r>
          </a:p>
          <a:p>
            <a:pPr marL="419100" indent="-342900" algn="just">
              <a:lnSpc>
                <a:spcPct val="107000"/>
              </a:lnSpc>
              <a:spcAft>
                <a:spcPts val="800"/>
              </a:spcAft>
              <a:buFont typeface="+mj-lt"/>
              <a:buAutoNum type="alphaUcPeriod"/>
            </a:pPr>
            <a:r>
              <a:rPr lang="es-ES" sz="1800" kern="100" dirty="0">
                <a:latin typeface="Atkinson Hyperlegible" pitchFamily="2" charset="0"/>
                <a:ea typeface="Calibri" panose="020F0502020204030204" pitchFamily="34" charset="0"/>
                <a:cs typeface="Times New Roman" panose="02020603050405020304" pitchFamily="18" charset="0"/>
              </a:rPr>
              <a:t>E</a:t>
            </a:r>
            <a:r>
              <a:rPr lang="es-ES" sz="1800" kern="100" dirty="0">
                <a:effectLst/>
                <a:latin typeface="Atkinson Hyperlegible" pitchFamily="2" charset="0"/>
                <a:ea typeface="Calibri" panose="020F0502020204030204" pitchFamily="34" charset="0"/>
                <a:cs typeface="Times New Roman" panose="02020603050405020304" pitchFamily="18" charset="0"/>
              </a:rPr>
              <a:t>l discurso (</a:t>
            </a:r>
            <a:r>
              <a:rPr lang="es-ES" sz="1800" kern="100" dirty="0" err="1">
                <a:effectLst/>
                <a:latin typeface="Atkinson Hyperlegible" pitchFamily="2" charset="0"/>
                <a:ea typeface="Calibri" panose="020F0502020204030204" pitchFamily="34" charset="0"/>
                <a:cs typeface="Times New Roman" panose="02020603050405020304" pitchFamily="18" charset="0"/>
              </a:rPr>
              <a:t>peroracio</a:t>
            </a:r>
            <a:r>
              <a:rPr lang="es-ES" sz="1800" kern="100" dirty="0">
                <a:effectLst/>
                <a:latin typeface="Atkinson Hyperlegible" pitchFamily="2" charset="0"/>
                <a:ea typeface="Calibri" panose="020F0502020204030204" pitchFamily="34" charset="0"/>
                <a:cs typeface="Times New Roman" panose="02020603050405020304" pitchFamily="18" charset="0"/>
              </a:rPr>
              <a:t> 10,18-21) marca un regreso a la situación Israel/gentiles: Israel, a quien se le ha revelado el evangelio, es responsable y desobediente.</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4212322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lonso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3385</Words>
  <Application>Microsoft Office PowerPoint</Application>
  <PresentationFormat>Presentación en pantalla (16:9)</PresentationFormat>
  <Paragraphs>160</Paragraphs>
  <Slides>45</Slides>
  <Notes>45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Calibri</vt:lpstr>
      <vt:lpstr>Atkinson Hyperlegible</vt:lpstr>
      <vt:lpstr>Arial</vt:lpstr>
      <vt:lpstr>Fira Sans Medium</vt:lpstr>
      <vt:lpstr>Wingdings</vt:lpstr>
      <vt:lpstr>Fira Sans SemiBold</vt:lpstr>
      <vt:lpstr>Fira Sans Light</vt:lpstr>
      <vt:lpstr>Fira Sans</vt:lpstr>
      <vt:lpstr>Alonso template</vt:lpstr>
      <vt:lpstr>El Olivo amado de Díos Rom 9-11</vt:lpstr>
      <vt:lpstr>LA INCREDULIDAD DE ISRAEL: 9,30-10,4</vt:lpstr>
      <vt:lpstr>La incredulidad de Israel respecto al evangelio da como resultado su fracaso para obtener la justicia que viene de la fe. La razón del fracaso de Israel se explica en el pasaje de 9,30–10,21. </vt:lpstr>
      <vt:lpstr>Para hoy consideramos:</vt:lpstr>
      <vt:lpstr>Continuación de Romanos 9,19-29</vt:lpstr>
      <vt:lpstr>Continuación de Romanos 9,19-29</vt:lpstr>
      <vt:lpstr>Exegesis  Rom 9,30–10,4</vt:lpstr>
      <vt:lpstr>Exegesis  Rom 9,30–10,4</vt:lpstr>
      <vt:lpstr>Estructura de Rom 9,30-10,21</vt:lpstr>
      <vt:lpstr>Esquema de Rom 9,30-10,4</vt:lpstr>
      <vt:lpstr>Esquema de Rom 9,30-10,4</vt:lpstr>
      <vt:lpstr>La ineficaz búsqueda de Israel (9,30–33)</vt:lpstr>
      <vt:lpstr>Para aclarar lo que Pablo dice en Rom 9,30, es muy oportuno leer lo que dice en Rom 3,30-31: “tengamos en cuenta que solo hay un Dios, que justificara a los circuncisos en virtud de la fe y a los incircuncisos por medio de la fe. Entonces, ¿elimina la fe el valor de la ley? ¡De ninguna manera!; más bien la consolidamos!”</vt:lpstr>
      <vt:lpstr>Rom 9,31-33</vt:lpstr>
      <vt:lpstr>La ineficaz búsqueda de Israel (9,30–33) </vt:lpstr>
      <vt:lpstr>La ineficaz búsqueda de Israel (9,30–33) </vt:lpstr>
      <vt:lpstr>Presentación de PowerPoint</vt:lpstr>
      <vt:lpstr>Presentación de PowerPoint</vt:lpstr>
      <vt:lpstr>Presentación de PowerPoint</vt:lpstr>
      <vt:lpstr>Presentación de PowerPoint</vt:lpstr>
      <vt:lpstr>v. 32 Una pregunta obvia:</vt:lpstr>
      <vt:lpstr>v. 32 Una pregunta obvia:</vt:lpstr>
      <vt:lpstr>Justicia no de la fe sino de las obras</vt:lpstr>
      <vt:lpstr>Justicia no de la fe sino de las obras</vt:lpstr>
      <vt:lpstr>El tropiezo de Israel</vt:lpstr>
      <vt:lpstr>2. La falta de conocimiento de Israel (10,1–4)  Como lo hizo ya en 9,1–2, Pablo deja claro lo mal que se siente por el hecho de que Israel no abrazó la salvación que Dios ofrece en Jesús (10,1). El v. 2 explica por qué Pablo continúa orando por la salvación de Israel: ellos tienen celo por Dios, pero les falta conocimiento. </vt:lpstr>
      <vt:lpstr>Presentación de PowerPoint</vt:lpstr>
      <vt:lpstr>Rom 10,1-4</vt:lpstr>
      <vt:lpstr>Rom 10,1-4</vt:lpstr>
      <vt:lpstr>Presentación de PowerPoint</vt:lpstr>
      <vt:lpstr>Que “justicia” sea el término clave aquí se hace evidente en la repetición:</vt:lpstr>
      <vt:lpstr>3. Porque el fin de la ley es Cristo  Secuencia escalonada de los vv. 1-4: Los cuatro versículos de este párrafo se desarrollan en una secuencia escalonada, en la que Pablo justifica cada una de sus declaraciones en el versículo inmediatamente posterior. (Aunque no se aprecia en la traducción de nuestras biblias, cada uno de los versículos comienza con la partícula gar, partícula griega que introduce una razón «puesto que»). </vt:lpstr>
      <vt:lpstr>Rom 10,1-4</vt:lpstr>
      <vt:lpstr>Rom 10,1-4</vt:lpstr>
      <vt:lpstr>Presentación de PowerPoint</vt:lpstr>
      <vt:lpstr>Presentación de PowerPoint</vt:lpstr>
      <vt:lpstr>Presentación de PowerPoint</vt:lpstr>
      <vt:lpstr>El fin de la ley es Cristo</vt:lpstr>
      <vt:lpstr>El fin de la ley es Cristo</vt:lpstr>
      <vt:lpstr>“Cristo está trayendo justicia a todos los que creen”.</vt:lpstr>
      <vt:lpstr>“Cristo está trayendo justicia a todos los que creen”.</vt:lpstr>
      <vt:lpstr>Presentación de PowerPoint</vt:lpstr>
      <vt:lpstr>Presentación de PowerPoint</vt:lpstr>
      <vt:lpstr>PREGUNTA:  ¿Como explica Pablo el contraste entre las dos clases de “justicia” en su argumento de Romanos 9,30–10,13? ¿Cómo se entiende que Cristo es el fin de la ley?</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Olivo amado de Díos Rom 9-11</dc:title>
  <dc:creator>Diego R Soler S</dc:creator>
  <cp:lastModifiedBy>Delio Ruiz</cp:lastModifiedBy>
  <cp:revision>39</cp:revision>
  <dcterms:modified xsi:type="dcterms:W3CDTF">2025-10-09T22:06:42Z</dcterms:modified>
</cp:coreProperties>
</file>