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67035" autoAdjust="0"/>
  </p:normalViewPr>
  <p:slideViewPr>
    <p:cSldViewPr snapToGrid="0">
      <p:cViewPr varScale="1">
        <p:scale>
          <a:sx n="69" d="100"/>
          <a:sy n="69" d="100"/>
        </p:scale>
        <p:origin x="672"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E543A2-97AB-4175-9903-D6409E31865A}" type="datetimeFigureOut">
              <a:rPr lang="es-MX" smtClean="0"/>
              <a:t>09/05/2022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66AD43-E277-4BF8-A93C-D6A9D6D2470E}" type="slidenum">
              <a:rPr lang="es-MX" smtClean="0"/>
              <a:t>‹Nº›</a:t>
            </a:fld>
            <a:endParaRPr lang="es-MX"/>
          </a:p>
        </p:txBody>
      </p:sp>
    </p:spTree>
    <p:extLst>
      <p:ext uri="{BB962C8B-B14F-4D97-AF65-F5344CB8AC3E}">
        <p14:creationId xmlns:p14="http://schemas.microsoft.com/office/powerpoint/2010/main" val="2394851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2766AD43-E277-4BF8-A93C-D6A9D6D2470E}" type="slidenum">
              <a:rPr lang="es-MX" smtClean="0"/>
              <a:t>8</a:t>
            </a:fld>
            <a:endParaRPr lang="es-MX"/>
          </a:p>
        </p:txBody>
      </p:sp>
    </p:spTree>
    <p:extLst>
      <p:ext uri="{BB962C8B-B14F-4D97-AF65-F5344CB8AC3E}">
        <p14:creationId xmlns:p14="http://schemas.microsoft.com/office/powerpoint/2010/main" val="4263179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2766AD43-E277-4BF8-A93C-D6A9D6D2470E}" type="slidenum">
              <a:rPr lang="es-MX" smtClean="0"/>
              <a:t>9</a:t>
            </a:fld>
            <a:endParaRPr lang="es-MX"/>
          </a:p>
        </p:txBody>
      </p:sp>
    </p:spTree>
    <p:extLst>
      <p:ext uri="{BB962C8B-B14F-4D97-AF65-F5344CB8AC3E}">
        <p14:creationId xmlns:p14="http://schemas.microsoft.com/office/powerpoint/2010/main" val="760626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2766AD43-E277-4BF8-A93C-D6A9D6D2470E}" type="slidenum">
              <a:rPr lang="es-MX" smtClean="0"/>
              <a:t>10</a:t>
            </a:fld>
            <a:endParaRPr lang="es-MX"/>
          </a:p>
        </p:txBody>
      </p:sp>
    </p:spTree>
    <p:extLst>
      <p:ext uri="{BB962C8B-B14F-4D97-AF65-F5344CB8AC3E}">
        <p14:creationId xmlns:p14="http://schemas.microsoft.com/office/powerpoint/2010/main" val="1961491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AA9DAD-86B7-B7E9-8363-4AA90704CF6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47B6AC71-6F3A-8F62-071E-445B6DC96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A077D4D2-8FE7-AEB1-AB07-1C7941849308}"/>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5" name="Marcador de pie de página 4">
            <a:extLst>
              <a:ext uri="{FF2B5EF4-FFF2-40B4-BE49-F238E27FC236}">
                <a16:creationId xmlns:a16="http://schemas.microsoft.com/office/drawing/2014/main" id="{330A7260-94A3-447F-EE46-E88650F922B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C0E9AAB-6448-E5DA-29A8-923FAC5B52E1}"/>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2488039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75ECC3-A6FB-D265-662A-69C168ECFC1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4FC00BD-3D2F-5FAF-9698-A21E27E7734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F21E7F34-4C80-638B-3127-4BAE6CA4ABA7}"/>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5" name="Marcador de pie de página 4">
            <a:extLst>
              <a:ext uri="{FF2B5EF4-FFF2-40B4-BE49-F238E27FC236}">
                <a16:creationId xmlns:a16="http://schemas.microsoft.com/office/drawing/2014/main" id="{A35485DF-B3CE-7CC4-EFF1-BD8E9509470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1A53D0F-F8DA-07BA-085F-5E95784AA3D7}"/>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3154711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58E039-4E4F-047B-A0D7-ACE1CED23A5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90140AF-BA79-8471-9332-25C2A28291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3C1138B-FDCA-CD22-A5B7-5F305001BC7A}"/>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5" name="Marcador de pie de página 4">
            <a:extLst>
              <a:ext uri="{FF2B5EF4-FFF2-40B4-BE49-F238E27FC236}">
                <a16:creationId xmlns:a16="http://schemas.microsoft.com/office/drawing/2014/main" id="{05EF9D46-47C5-1585-B4C0-2211956DAFE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38BDD15-8216-EF7F-B2EC-C7428479E30A}"/>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263039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F7A428-2E45-B74F-83AE-0EA82866A99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6E6E89D3-4D72-A1F0-FE1C-4B1548B6309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F24932D6-0942-DC11-09E6-F9DED39FD1E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715D80B8-1F4A-67DA-FDCD-7B3DC1FD7FB3}"/>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6" name="Marcador de pie de página 5">
            <a:extLst>
              <a:ext uri="{FF2B5EF4-FFF2-40B4-BE49-F238E27FC236}">
                <a16:creationId xmlns:a16="http://schemas.microsoft.com/office/drawing/2014/main" id="{2027E972-E8DB-C67B-3ED7-D5E22E9DBD4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C60EADF-97BC-0F43-DEBC-37FAD311656E}"/>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1395705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D6416D-1EB0-513A-9D1B-712B95333BD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8D660D42-90E4-EB37-B6A9-0EC47D4EF6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60D4BDD-0A35-DF14-AEFB-6EE561969E4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23A65E9E-0577-9C42-0B7C-1C5FA8B8E7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122C2CF-4BC9-50ED-4508-50D6EE79C0B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3531EEB0-44E9-B0D7-4298-7F88671BC4CA}"/>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8" name="Marcador de pie de página 7">
            <a:extLst>
              <a:ext uri="{FF2B5EF4-FFF2-40B4-BE49-F238E27FC236}">
                <a16:creationId xmlns:a16="http://schemas.microsoft.com/office/drawing/2014/main" id="{44FE1E13-4775-7F29-1D61-52EBFF7D92AF}"/>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E3CBE12A-E073-C1D9-60F7-ADA30F1C8B32}"/>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243667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6DC863-55B4-CAC2-720C-1EE4627341B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07AF0D13-E799-946D-8C59-04B9DDE34D6F}"/>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4" name="Marcador de pie de página 3">
            <a:extLst>
              <a:ext uri="{FF2B5EF4-FFF2-40B4-BE49-F238E27FC236}">
                <a16:creationId xmlns:a16="http://schemas.microsoft.com/office/drawing/2014/main" id="{3D769CBC-3051-CD32-9664-A8F740FD3698}"/>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983CF8C8-D922-0F31-D613-37AAE9CCA6D3}"/>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3373353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10D12C2-4CFB-8402-91FD-8ADD24CFE876}"/>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3" name="Marcador de pie de página 2">
            <a:extLst>
              <a:ext uri="{FF2B5EF4-FFF2-40B4-BE49-F238E27FC236}">
                <a16:creationId xmlns:a16="http://schemas.microsoft.com/office/drawing/2014/main" id="{5375884A-FE47-955B-3723-D007EC36A427}"/>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4FFB3AEB-077A-B9EA-FC3A-CB46AE6215A9}"/>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1085096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389A7A-850D-4431-B4F7-9DACF7C3620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0D291B9-8F7A-CF01-3040-9390B044C5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9298A33A-1EB8-76AC-354F-0986C34D32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FD11CFE-326F-5658-72F6-D576B1E04A55}"/>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6" name="Marcador de pie de página 5">
            <a:extLst>
              <a:ext uri="{FF2B5EF4-FFF2-40B4-BE49-F238E27FC236}">
                <a16:creationId xmlns:a16="http://schemas.microsoft.com/office/drawing/2014/main" id="{BCF52A3F-3438-1461-0075-0573D6A064C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3AEF8DC-DEAA-2F46-D19D-A2897147530B}"/>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1669852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2E6A08-A4A5-376C-AEBD-661D869A979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5E928D81-776B-10A2-AFD7-52AE5FFD3D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950DB50-EE53-C1C8-27B2-53432BA747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62A6009-66E9-D4D8-C9BF-02A26F41F04D}"/>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6" name="Marcador de pie de página 5">
            <a:extLst>
              <a:ext uri="{FF2B5EF4-FFF2-40B4-BE49-F238E27FC236}">
                <a16:creationId xmlns:a16="http://schemas.microsoft.com/office/drawing/2014/main" id="{9C345E4C-C896-109B-5C7E-87CF6BE4BCB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F3135291-C363-054D-EB32-BD23D7DA4D8B}"/>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816935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1C95F-FB63-88EA-8FF6-F6D2A98C911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EDFC603-C267-A1A6-82AC-D0E0B5A8EE8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36444FB-D205-FE7E-0B2E-7D5B97611562}"/>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5" name="Marcador de pie de página 4">
            <a:extLst>
              <a:ext uri="{FF2B5EF4-FFF2-40B4-BE49-F238E27FC236}">
                <a16:creationId xmlns:a16="http://schemas.microsoft.com/office/drawing/2014/main" id="{1B204402-5477-DC4F-0437-754EDCAB42B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C692A71-4C4E-7B70-9FF7-B5CE405F7CC7}"/>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2253611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A68E594-0EBC-6BFB-6D12-0891EFF09DA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B0FC0D90-B151-9CD9-A327-54DD6D6544C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BDA873B-AE24-225E-D32E-118DF6F5245E}"/>
              </a:ext>
            </a:extLst>
          </p:cNvPr>
          <p:cNvSpPr>
            <a:spLocks noGrp="1"/>
          </p:cNvSpPr>
          <p:nvPr>
            <p:ph type="dt" sz="half" idx="10"/>
          </p:nvPr>
        </p:nvSpPr>
        <p:spPr/>
        <p:txBody>
          <a:bodyPr/>
          <a:lstStyle/>
          <a:p>
            <a:fld id="{407713B9-F048-47EA-B695-95DCCE36078E}" type="datetimeFigureOut">
              <a:rPr lang="es-MX" smtClean="0"/>
              <a:t>09/05/2022</a:t>
            </a:fld>
            <a:endParaRPr lang="es-MX"/>
          </a:p>
        </p:txBody>
      </p:sp>
      <p:sp>
        <p:nvSpPr>
          <p:cNvPr id="5" name="Marcador de pie de página 4">
            <a:extLst>
              <a:ext uri="{FF2B5EF4-FFF2-40B4-BE49-F238E27FC236}">
                <a16:creationId xmlns:a16="http://schemas.microsoft.com/office/drawing/2014/main" id="{274D312A-FB45-6E9F-326C-38F6823098B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3A4625A-98F0-C988-5E87-D25ACA6165FC}"/>
              </a:ext>
            </a:extLst>
          </p:cNvPr>
          <p:cNvSpPr>
            <a:spLocks noGrp="1"/>
          </p:cNvSpPr>
          <p:nvPr>
            <p:ph type="sldNum" sz="quarter" idx="12"/>
          </p:nvPr>
        </p:nvSpPr>
        <p:spPr/>
        <p:txBody>
          <a:bodyPr/>
          <a:lstStyle/>
          <a:p>
            <a:fld id="{E4D19708-1433-49F0-A15A-A0A6BBA3515E}" type="slidenum">
              <a:rPr lang="es-MX" smtClean="0"/>
              <a:t>‹Nº›</a:t>
            </a:fld>
            <a:endParaRPr lang="es-MX"/>
          </a:p>
        </p:txBody>
      </p:sp>
    </p:spTree>
    <p:extLst>
      <p:ext uri="{BB962C8B-B14F-4D97-AF65-F5344CB8AC3E}">
        <p14:creationId xmlns:p14="http://schemas.microsoft.com/office/powerpoint/2010/main" val="296531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69E77DB-EAC8-9193-A32B-D3249DEE0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3EA5F58-717C-DBFA-3190-1ACD3E36E1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B5E34B81-C0B3-2561-9122-86F94D9141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713B9-F048-47EA-B695-95DCCE36078E}" type="datetimeFigureOut">
              <a:rPr lang="es-MX" smtClean="0"/>
              <a:t>09/05/2022</a:t>
            </a:fld>
            <a:endParaRPr lang="es-MX"/>
          </a:p>
        </p:txBody>
      </p:sp>
      <p:sp>
        <p:nvSpPr>
          <p:cNvPr id="5" name="Marcador de pie de página 4">
            <a:extLst>
              <a:ext uri="{FF2B5EF4-FFF2-40B4-BE49-F238E27FC236}">
                <a16:creationId xmlns:a16="http://schemas.microsoft.com/office/drawing/2014/main" id="{6DAFFD40-F72A-20AA-A308-B3976E0B95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E5FE995F-7174-345C-835A-F081861F3A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19708-1433-49F0-A15A-A0A6BBA3515E}" type="slidenum">
              <a:rPr lang="es-MX" smtClean="0"/>
              <a:t>‹Nº›</a:t>
            </a:fld>
            <a:endParaRPr lang="es-MX"/>
          </a:p>
        </p:txBody>
      </p:sp>
    </p:spTree>
    <p:extLst>
      <p:ext uri="{BB962C8B-B14F-4D97-AF65-F5344CB8AC3E}">
        <p14:creationId xmlns:p14="http://schemas.microsoft.com/office/powerpoint/2010/main" val="2758361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C9A1CB5-7F36-408B-13C2-B376E8794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ángulo 3">
            <a:extLst>
              <a:ext uri="{FF2B5EF4-FFF2-40B4-BE49-F238E27FC236}">
                <a16:creationId xmlns:a16="http://schemas.microsoft.com/office/drawing/2014/main" id="{08479F93-E91C-83B6-1562-80180D9AEA3D}"/>
              </a:ext>
            </a:extLst>
          </p:cNvPr>
          <p:cNvSpPr/>
          <p:nvPr/>
        </p:nvSpPr>
        <p:spPr>
          <a:xfrm>
            <a:off x="3215148" y="4881716"/>
            <a:ext cx="8421329" cy="109138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MX" sz="3200" b="1" dirty="0">
                <a:solidFill>
                  <a:schemeClr val="accent4">
                    <a:lumMod val="75000"/>
                  </a:schemeClr>
                </a:solidFill>
              </a:rPr>
              <a:t>Temas complementarios en las Cartas de Juan</a:t>
            </a:r>
          </a:p>
        </p:txBody>
      </p:sp>
    </p:spTree>
    <p:extLst>
      <p:ext uri="{BB962C8B-B14F-4D97-AF65-F5344CB8AC3E}">
        <p14:creationId xmlns:p14="http://schemas.microsoft.com/office/powerpoint/2010/main" val="276825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25C2420-A2EB-EE76-FB91-1E4DCAF8E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1504335"/>
          </a:xfrm>
          <a:prstGeom prst="rect">
            <a:avLst/>
          </a:prstGeom>
        </p:spPr>
      </p:pic>
      <p:sp>
        <p:nvSpPr>
          <p:cNvPr id="4" name="Rectángulo 3">
            <a:extLst>
              <a:ext uri="{FF2B5EF4-FFF2-40B4-BE49-F238E27FC236}">
                <a16:creationId xmlns:a16="http://schemas.microsoft.com/office/drawing/2014/main" id="{5B6C179C-5A75-DFE0-48CB-8AF0D13DCBEF}"/>
              </a:ext>
            </a:extLst>
          </p:cNvPr>
          <p:cNvSpPr/>
          <p:nvPr/>
        </p:nvSpPr>
        <p:spPr>
          <a:xfrm>
            <a:off x="899652" y="2212259"/>
            <a:ext cx="9822424" cy="3016045"/>
          </a:xfrm>
          <a:prstGeom prst="rect">
            <a:avLst/>
          </a:prstGeom>
          <a:solidFill>
            <a:schemeClr val="accent4">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s-MX" sz="2400" dirty="0">
                <a:latin typeface="Bookman Old Style" panose="02050604050505020204" pitchFamily="18" charset="0"/>
              </a:rPr>
              <a:t>Una vez revisada la cristología de las cartas </a:t>
            </a:r>
            <a:r>
              <a:rPr lang="es-MX" sz="2400" dirty="0" err="1">
                <a:latin typeface="Bookman Old Style" panose="02050604050505020204" pitchFamily="18" charset="0"/>
              </a:rPr>
              <a:t>joánicas</a:t>
            </a:r>
            <a:r>
              <a:rPr lang="es-MX" sz="2400" dirty="0">
                <a:latin typeface="Bookman Old Style" panose="02050604050505020204" pitchFamily="18" charset="0"/>
              </a:rPr>
              <a:t>, es necesario considerar temas distintos pero vinculados.</a:t>
            </a:r>
          </a:p>
          <a:p>
            <a:endParaRPr lang="es-MX" sz="2400" dirty="0">
              <a:latin typeface="Bookman Old Style" panose="02050604050505020204" pitchFamily="18" charset="0"/>
            </a:endParaRPr>
          </a:p>
          <a:p>
            <a:pPr marL="342900" indent="-342900">
              <a:buFont typeface="Wingdings" panose="05000000000000000000" pitchFamily="2" charset="2"/>
              <a:buChar char="Ø"/>
            </a:pPr>
            <a:r>
              <a:rPr lang="es-MX" sz="2400" b="1" dirty="0">
                <a:latin typeface="Bookman Old Style" panose="02050604050505020204" pitchFamily="18" charset="0"/>
              </a:rPr>
              <a:t>Dos temas importantes:</a:t>
            </a:r>
          </a:p>
          <a:p>
            <a:r>
              <a:rPr lang="es-MX" sz="2400" dirty="0">
                <a:latin typeface="Bookman Old Style" panose="02050604050505020204" pitchFamily="18" charset="0"/>
              </a:rPr>
              <a:t>a. El amor</a:t>
            </a:r>
          </a:p>
          <a:p>
            <a:r>
              <a:rPr lang="es-MX" sz="2400" dirty="0">
                <a:latin typeface="Bookman Old Style" panose="02050604050505020204" pitchFamily="18" charset="0"/>
              </a:rPr>
              <a:t>b. El Anticristo</a:t>
            </a:r>
          </a:p>
        </p:txBody>
      </p:sp>
    </p:spTree>
    <p:extLst>
      <p:ext uri="{BB962C8B-B14F-4D97-AF65-F5344CB8AC3E}">
        <p14:creationId xmlns:p14="http://schemas.microsoft.com/office/powerpoint/2010/main" val="4043052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CAD4FDA-1F0B-BA81-12A5-C53135F0A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941" y="398206"/>
            <a:ext cx="5427407" cy="6061587"/>
          </a:xfrm>
          <a:prstGeom prst="rect">
            <a:avLst/>
          </a:prstGeom>
        </p:spPr>
      </p:pic>
      <p:sp>
        <p:nvSpPr>
          <p:cNvPr id="4" name="Rectángulo 3">
            <a:extLst>
              <a:ext uri="{FF2B5EF4-FFF2-40B4-BE49-F238E27FC236}">
                <a16:creationId xmlns:a16="http://schemas.microsoft.com/office/drawing/2014/main" id="{235276AE-8DA4-A259-9651-082852DB3B3A}"/>
              </a:ext>
            </a:extLst>
          </p:cNvPr>
          <p:cNvSpPr/>
          <p:nvPr/>
        </p:nvSpPr>
        <p:spPr>
          <a:xfrm>
            <a:off x="5987844" y="398206"/>
            <a:ext cx="5427407" cy="6076335"/>
          </a:xfrm>
          <a:prstGeom prst="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s-MX" sz="2000" b="1" dirty="0">
                <a:latin typeface="Bookman Old Style" panose="02050604050505020204" pitchFamily="18" charset="0"/>
              </a:rPr>
              <a:t>a. El amor</a:t>
            </a:r>
          </a:p>
          <a:p>
            <a:endParaRPr lang="es-MX" sz="2000" dirty="0">
              <a:latin typeface="Bookman Old Style" panose="02050604050505020204" pitchFamily="18" charset="0"/>
            </a:endParaRPr>
          </a:p>
          <a:p>
            <a:r>
              <a:rPr lang="es-MX" sz="2000" dirty="0">
                <a:latin typeface="Bookman Old Style" panose="02050604050505020204" pitchFamily="18" charset="0"/>
              </a:rPr>
              <a:t>También es uno de los grandes temas de la teología de San Juan.</a:t>
            </a:r>
          </a:p>
          <a:p>
            <a:endParaRPr lang="es-MX" sz="2000" dirty="0">
              <a:latin typeface="Bookman Old Style" panose="02050604050505020204" pitchFamily="18" charset="0"/>
            </a:endParaRPr>
          </a:p>
          <a:p>
            <a:r>
              <a:rPr lang="es-MX" sz="2000" dirty="0">
                <a:latin typeface="Bookman Old Style" panose="02050604050505020204" pitchFamily="18" charset="0"/>
              </a:rPr>
              <a:t>Vinculado con la teología trinitaria, la cristología, la mística…. Constituye un tema transversal.</a:t>
            </a:r>
          </a:p>
          <a:p>
            <a:endParaRPr lang="es-MX" sz="2000" dirty="0">
              <a:latin typeface="Bookman Old Style" panose="02050604050505020204" pitchFamily="18" charset="0"/>
            </a:endParaRPr>
          </a:p>
          <a:p>
            <a:r>
              <a:rPr lang="es-MX" sz="2000" dirty="0">
                <a:latin typeface="Bookman Old Style" panose="02050604050505020204" pitchFamily="18" charset="0"/>
              </a:rPr>
              <a:t>Núcleos: </a:t>
            </a:r>
          </a:p>
          <a:p>
            <a:endParaRPr lang="es-MX" sz="2000" dirty="0">
              <a:latin typeface="Bookman Old Style" panose="02050604050505020204" pitchFamily="18" charset="0"/>
            </a:endParaRPr>
          </a:p>
          <a:p>
            <a:pPr marL="342900" indent="-342900">
              <a:buFont typeface="Arial" panose="020B0604020202020204" pitchFamily="34" charset="0"/>
              <a:buChar char="•"/>
            </a:pPr>
            <a:r>
              <a:rPr lang="es-MX" sz="2000" dirty="0">
                <a:latin typeface="Bookman Old Style" panose="02050604050505020204" pitchFamily="18" charset="0"/>
              </a:rPr>
              <a:t>el Evangelio (</a:t>
            </a:r>
            <a:r>
              <a:rPr lang="es-MX" sz="2000" dirty="0" err="1">
                <a:latin typeface="Bookman Old Style" panose="02050604050505020204" pitchFamily="18" charset="0"/>
              </a:rPr>
              <a:t>cc.</a:t>
            </a:r>
            <a:r>
              <a:rPr lang="es-MX" sz="2000" dirty="0">
                <a:latin typeface="Bookman Old Style" panose="02050604050505020204" pitchFamily="18" charset="0"/>
              </a:rPr>
              <a:t> 13-17) </a:t>
            </a:r>
          </a:p>
          <a:p>
            <a:pPr marL="342900" indent="-342900">
              <a:buFont typeface="Arial" panose="020B0604020202020204" pitchFamily="34" charset="0"/>
              <a:buChar char="•"/>
            </a:pPr>
            <a:r>
              <a:rPr lang="es-MX" sz="2000" dirty="0">
                <a:latin typeface="Bookman Old Style" panose="02050604050505020204" pitchFamily="18" charset="0"/>
              </a:rPr>
              <a:t>la 1 </a:t>
            </a:r>
            <a:r>
              <a:rPr lang="es-MX" sz="2000" dirty="0" err="1">
                <a:latin typeface="Bookman Old Style" panose="02050604050505020204" pitchFamily="18" charset="0"/>
              </a:rPr>
              <a:t>Jn</a:t>
            </a:r>
            <a:r>
              <a:rPr lang="es-MX" sz="2000" dirty="0">
                <a:latin typeface="Bookman Old Style" panose="02050604050505020204" pitchFamily="18" charset="0"/>
              </a:rPr>
              <a:t> (sobre todo el c. 4)</a:t>
            </a:r>
          </a:p>
          <a:p>
            <a:endParaRPr lang="es-MX" sz="2400" dirty="0"/>
          </a:p>
          <a:p>
            <a:pPr algn="ctr"/>
            <a:endParaRPr lang="es-MX" dirty="0"/>
          </a:p>
        </p:txBody>
      </p:sp>
    </p:spTree>
    <p:extLst>
      <p:ext uri="{BB962C8B-B14F-4D97-AF65-F5344CB8AC3E}">
        <p14:creationId xmlns:p14="http://schemas.microsoft.com/office/powerpoint/2010/main" val="729608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2C0C48B-3D3C-AAA2-3659-E923F82531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1719" y="58994"/>
            <a:ext cx="7310281" cy="3082413"/>
          </a:xfrm>
          <a:prstGeom prst="rect">
            <a:avLst/>
          </a:prstGeom>
        </p:spPr>
      </p:pic>
      <p:pic>
        <p:nvPicPr>
          <p:cNvPr id="5" name="Imagen 4">
            <a:extLst>
              <a:ext uri="{FF2B5EF4-FFF2-40B4-BE49-F238E27FC236}">
                <a16:creationId xmlns:a16="http://schemas.microsoft.com/office/drawing/2014/main" id="{E872B92F-4C5C-659B-B3B4-56FA5494B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5029201" cy="2507228"/>
          </a:xfrm>
          <a:prstGeom prst="rect">
            <a:avLst/>
          </a:prstGeom>
        </p:spPr>
      </p:pic>
      <p:sp>
        <p:nvSpPr>
          <p:cNvPr id="6" name="Rectángulo 5">
            <a:extLst>
              <a:ext uri="{FF2B5EF4-FFF2-40B4-BE49-F238E27FC236}">
                <a16:creationId xmlns:a16="http://schemas.microsoft.com/office/drawing/2014/main" id="{5E5EFE79-C9C6-1F64-60BA-23479826AD14}"/>
              </a:ext>
            </a:extLst>
          </p:cNvPr>
          <p:cNvSpPr/>
          <p:nvPr/>
        </p:nvSpPr>
        <p:spPr>
          <a:xfrm>
            <a:off x="-1" y="2507227"/>
            <a:ext cx="12192001" cy="435077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2000" b="1"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Precisiones conceptuales:</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Amor: expresión peculiar, designa diversas realidades dentro de un mismo marco conceptual.</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En griego koiné/ tres palabras para designar este mundo expresivo:</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p>
          <a:p>
            <a:pPr marL="342900" lvl="0" indent="-342900" algn="just">
              <a:buFont typeface="+mj-lt"/>
              <a:buAutoNum type="arabicPeriod"/>
            </a:pP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Eros (gr. </a:t>
            </a:r>
            <a:r>
              <a:rPr lang="es-MX" sz="2000" dirty="0" err="1">
                <a:solidFill>
                  <a:schemeClr val="tx1"/>
                </a:solidFill>
                <a:effectLst/>
                <a:latin typeface="Symbol" panose="05050102010706020507" pitchFamily="18" charset="2"/>
                <a:ea typeface="Calibri" panose="020F0502020204030204" pitchFamily="34" charset="0"/>
                <a:cs typeface="Times New Roman" panose="02020603050405020304" pitchFamily="18" charset="0"/>
              </a:rPr>
              <a:t>ErwV</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designa el amor de posesión, que busca apropiarse del objeto (sujeto) amado. Puede referirse –pero no sólo- al amor entre el hombre y la mujer. Además, tiene una connotación filosófica (cfr. Platón). En el Nuevo Testamento, no aparece esta expresión.</a:t>
            </a:r>
          </a:p>
          <a:p>
            <a:pPr marL="457200"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No es algo de suyo malo, antes bien, puede considerarse bueno en cuanto realidad creada. Pero debido a la condición pecadora del hombre, es común que manifieste tendencias egoístas, posesivas, </a:t>
            </a:r>
            <a:r>
              <a:rPr lang="es-MX" sz="2000" dirty="0" err="1">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autocéntricas</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etc.</a:t>
            </a:r>
          </a:p>
        </p:txBody>
      </p:sp>
    </p:spTree>
    <p:extLst>
      <p:ext uri="{BB962C8B-B14F-4D97-AF65-F5344CB8AC3E}">
        <p14:creationId xmlns:p14="http://schemas.microsoft.com/office/powerpoint/2010/main" val="4121529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2C0C48B-3D3C-AAA2-3659-E923F82531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1719" y="58994"/>
            <a:ext cx="7310281" cy="3082413"/>
          </a:xfrm>
          <a:prstGeom prst="rect">
            <a:avLst/>
          </a:prstGeom>
        </p:spPr>
      </p:pic>
      <p:pic>
        <p:nvPicPr>
          <p:cNvPr id="5" name="Imagen 4">
            <a:extLst>
              <a:ext uri="{FF2B5EF4-FFF2-40B4-BE49-F238E27FC236}">
                <a16:creationId xmlns:a16="http://schemas.microsoft.com/office/drawing/2014/main" id="{E872B92F-4C5C-659B-B3B4-56FA5494B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5029201" cy="2507228"/>
          </a:xfrm>
          <a:prstGeom prst="rect">
            <a:avLst/>
          </a:prstGeom>
        </p:spPr>
      </p:pic>
      <p:sp>
        <p:nvSpPr>
          <p:cNvPr id="6" name="Rectángulo 5">
            <a:extLst>
              <a:ext uri="{FF2B5EF4-FFF2-40B4-BE49-F238E27FC236}">
                <a16:creationId xmlns:a16="http://schemas.microsoft.com/office/drawing/2014/main" id="{5E5EFE79-C9C6-1F64-60BA-23479826AD14}"/>
              </a:ext>
            </a:extLst>
          </p:cNvPr>
          <p:cNvSpPr/>
          <p:nvPr/>
        </p:nvSpPr>
        <p:spPr>
          <a:xfrm>
            <a:off x="-1" y="2507227"/>
            <a:ext cx="12192001" cy="435077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2. </a:t>
            </a:r>
            <a:r>
              <a:rPr lang="es-MX" sz="2000" dirty="0" err="1">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Filía</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(gr. </a:t>
            </a:r>
            <a:r>
              <a:rPr lang="es-MX" sz="2000" dirty="0">
                <a:solidFill>
                  <a:schemeClr val="tx1"/>
                </a:solidFill>
                <a:effectLst/>
                <a:latin typeface="Symbol" panose="05050102010706020507" pitchFamily="18" charset="2"/>
                <a:ea typeface="Calibri" panose="020F0502020204030204" pitchFamily="34" charset="0"/>
                <a:cs typeface="Times New Roman" panose="02020603050405020304" pitchFamily="18" charset="0"/>
              </a:rPr>
              <a:t>filia</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Es el amor de cariño, de afecto, también de amistad. Indica el amor de padres a hijos y de hijos a padres (= filial). También es el amor de los amigos. Denota cierta horizontalidad (entre iguales). Muy alabado en la Sagrada Escritura.</a:t>
            </a:r>
          </a:p>
          <a:p>
            <a:pPr marL="457200"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p>
          <a:p>
            <a:pPr lvl="0"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3. </a:t>
            </a:r>
            <a:r>
              <a:rPr lang="es-MX" sz="2000" dirty="0" err="1">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Agape</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(gr. </a:t>
            </a:r>
            <a:r>
              <a:rPr lang="es-MX" sz="2000" dirty="0" err="1">
                <a:solidFill>
                  <a:schemeClr val="tx1"/>
                </a:solidFill>
                <a:effectLst/>
                <a:latin typeface="Symbol" panose="05050102010706020507" pitchFamily="18" charset="2"/>
                <a:ea typeface="Calibri" panose="020F0502020204030204" pitchFamily="34" charset="0"/>
                <a:cs typeface="Times New Roman" panose="02020603050405020304" pitchFamily="18" charset="0"/>
              </a:rPr>
              <a:t>Agaph</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es el amor sobrenatural, que viene de arriba, i.e. de Dios (a diferencia del amor natural o </a:t>
            </a:r>
            <a:r>
              <a:rPr lang="es-MX" sz="2000" dirty="0" err="1">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filía</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Significa entrega, donación de sí mismo para buscar el bien del otro, Es el amor que da, a diferencia del amor que quiere poseer. Dios mismo se identifica con este amor.</a:t>
            </a:r>
          </a:p>
        </p:txBody>
      </p:sp>
    </p:spTree>
    <p:extLst>
      <p:ext uri="{BB962C8B-B14F-4D97-AF65-F5344CB8AC3E}">
        <p14:creationId xmlns:p14="http://schemas.microsoft.com/office/powerpoint/2010/main" val="626765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25C2420-A2EB-EE76-FB91-1E4DCAF8E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1504335"/>
          </a:xfrm>
          <a:prstGeom prst="rect">
            <a:avLst/>
          </a:prstGeom>
        </p:spPr>
      </p:pic>
      <p:sp>
        <p:nvSpPr>
          <p:cNvPr id="4" name="Rectángulo 3">
            <a:extLst>
              <a:ext uri="{FF2B5EF4-FFF2-40B4-BE49-F238E27FC236}">
                <a16:creationId xmlns:a16="http://schemas.microsoft.com/office/drawing/2014/main" id="{5B6C179C-5A75-DFE0-48CB-8AF0D13DCBEF}"/>
              </a:ext>
            </a:extLst>
          </p:cNvPr>
          <p:cNvSpPr/>
          <p:nvPr/>
        </p:nvSpPr>
        <p:spPr>
          <a:xfrm>
            <a:off x="545689" y="2212259"/>
            <a:ext cx="10913807" cy="379033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r>
              <a:rPr lang="es-MX" sz="2000" b="1" dirty="0">
                <a:effectLst/>
                <a:latin typeface="Bookman Old Style" panose="02050604050505020204" pitchFamily="18" charset="0"/>
                <a:ea typeface="Calibri" panose="020F0502020204030204" pitchFamily="34" charset="0"/>
                <a:cs typeface="Times New Roman" panose="02020603050405020304" pitchFamily="18" charset="0"/>
              </a:rPr>
              <a:t>En el Evangelio de Juan, el amor explica el actuar de Dios Padre</a:t>
            </a: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a:t>
            </a:r>
          </a:p>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449580"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“Porque tanto amó (gr. </a:t>
            </a:r>
            <a:r>
              <a:rPr lang="es-MX" sz="2000" dirty="0" err="1">
                <a:effectLst/>
                <a:latin typeface="Bookman Old Style" panose="02050604050505020204" pitchFamily="18" charset="0"/>
                <a:ea typeface="Calibri" panose="020F0502020204030204" pitchFamily="34" charset="0"/>
                <a:cs typeface="Times New Roman" panose="02020603050405020304" pitchFamily="18" charset="0"/>
              </a:rPr>
              <a:t>Egapésen</a:t>
            </a: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Dios al mundo que dio a su Hijo único, para que todo el que crea en él no perezca, sino que tenga vida eterna” (</a:t>
            </a:r>
            <a:r>
              <a:rPr lang="es-MX" sz="2000" dirty="0" err="1">
                <a:effectLst/>
                <a:latin typeface="Bookman Old Style" panose="02050604050505020204" pitchFamily="18" charset="0"/>
                <a:ea typeface="Calibri" panose="020F0502020204030204" pitchFamily="34" charset="0"/>
                <a:cs typeface="Times New Roman" panose="02020603050405020304" pitchFamily="18" charset="0"/>
              </a:rPr>
              <a:t>Jn</a:t>
            </a: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3, 16)</a:t>
            </a:r>
          </a:p>
          <a:p>
            <a:pPr algn="just"/>
            <a:r>
              <a:rPr lang="es-MX" sz="2000" b="1" dirty="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2000" b="1" dirty="0">
                <a:effectLst/>
                <a:latin typeface="Bookman Old Style" panose="02050604050505020204" pitchFamily="18" charset="0"/>
                <a:ea typeface="Calibri" panose="020F0502020204030204" pitchFamily="34" charset="0"/>
                <a:cs typeface="Times New Roman" panose="02020603050405020304" pitchFamily="18" charset="0"/>
              </a:rPr>
              <a:t>Y sobre todo, explica el actuar de Jesús: </a:t>
            </a:r>
          </a:p>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449580"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“Antes de la fiesta de Pascua, sabiendo Jesús que había llegado su hora de pasar de este mundo al Padre, habiendo amado (gr. </a:t>
            </a:r>
            <a:r>
              <a:rPr lang="es-MX" sz="2000" dirty="0" err="1">
                <a:effectLst/>
                <a:latin typeface="Bookman Old Style" panose="02050604050505020204" pitchFamily="18" charset="0"/>
                <a:ea typeface="Calibri" panose="020F0502020204030204" pitchFamily="34" charset="0"/>
                <a:cs typeface="Times New Roman" panose="02020603050405020304" pitchFamily="18" charset="0"/>
              </a:rPr>
              <a:t>Agapésas</a:t>
            </a: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a los suyos, los amó (gr. </a:t>
            </a:r>
            <a:r>
              <a:rPr lang="es-MX" sz="2000" dirty="0" err="1">
                <a:effectLst/>
                <a:latin typeface="Bookman Old Style" panose="02050604050505020204" pitchFamily="18" charset="0"/>
                <a:ea typeface="Calibri" panose="020F0502020204030204" pitchFamily="34" charset="0"/>
                <a:cs typeface="Times New Roman" panose="02020603050405020304" pitchFamily="18" charset="0"/>
              </a:rPr>
              <a:t>Egapésen</a:t>
            </a: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hasta el extremo” (</a:t>
            </a:r>
            <a:r>
              <a:rPr lang="es-MX" sz="2000" dirty="0" err="1">
                <a:effectLst/>
                <a:latin typeface="Bookman Old Style" panose="02050604050505020204" pitchFamily="18" charset="0"/>
                <a:ea typeface="Calibri" panose="020F0502020204030204" pitchFamily="34" charset="0"/>
                <a:cs typeface="Times New Roman" panose="02020603050405020304" pitchFamily="18" charset="0"/>
              </a:rPr>
              <a:t>Jn</a:t>
            </a: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13, 1)</a:t>
            </a:r>
          </a:p>
        </p:txBody>
      </p:sp>
    </p:spTree>
    <p:extLst>
      <p:ext uri="{BB962C8B-B14F-4D97-AF65-F5344CB8AC3E}">
        <p14:creationId xmlns:p14="http://schemas.microsoft.com/office/powerpoint/2010/main" val="12145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25C2420-A2EB-EE76-FB91-1E4DCAF8E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1504335"/>
          </a:xfrm>
          <a:prstGeom prst="rect">
            <a:avLst/>
          </a:prstGeom>
        </p:spPr>
      </p:pic>
      <p:sp>
        <p:nvSpPr>
          <p:cNvPr id="4" name="Rectángulo 3">
            <a:extLst>
              <a:ext uri="{FF2B5EF4-FFF2-40B4-BE49-F238E27FC236}">
                <a16:creationId xmlns:a16="http://schemas.microsoft.com/office/drawing/2014/main" id="{5B6C179C-5A75-DFE0-48CB-8AF0D13DCBEF}"/>
              </a:ext>
            </a:extLst>
          </p:cNvPr>
          <p:cNvSpPr/>
          <p:nvPr/>
        </p:nvSpPr>
        <p:spPr>
          <a:xfrm>
            <a:off x="545689" y="2212259"/>
            <a:ext cx="10913807" cy="379033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El mandamiento de Jesús es el del amor sobrenatural que debemos vivir entre nosotros:</a:t>
            </a:r>
          </a:p>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449580"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“Os doy un mandamiento nuevo: que os améis (gr. </a:t>
            </a:r>
            <a:r>
              <a:rPr lang="es-MX" sz="2000" dirty="0" err="1">
                <a:effectLst/>
                <a:latin typeface="Bookman Old Style" panose="02050604050505020204" pitchFamily="18" charset="0"/>
                <a:ea typeface="Calibri" panose="020F0502020204030204" pitchFamily="34" charset="0"/>
                <a:cs typeface="Times New Roman" panose="02020603050405020304" pitchFamily="18" charset="0"/>
              </a:rPr>
              <a:t>Agapáte</a:t>
            </a: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los unos a los otros. Que como yo os he amado, así os améis también vosotros los unos a los otros. En esto conocerán todos que sois discípulos míos…” (</a:t>
            </a:r>
            <a:r>
              <a:rPr lang="es-MX" sz="2000" dirty="0" err="1">
                <a:effectLst/>
                <a:latin typeface="Bookman Old Style" panose="02050604050505020204" pitchFamily="18" charset="0"/>
                <a:ea typeface="Calibri" panose="020F0502020204030204" pitchFamily="34" charset="0"/>
                <a:cs typeface="Times New Roman" panose="02020603050405020304" pitchFamily="18" charset="0"/>
              </a:rPr>
              <a:t>Jn</a:t>
            </a: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13, 34-35).</a:t>
            </a:r>
          </a:p>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Todo el capítulo 15 del evangelio explica cómo se debe vivir el amor, teniendo a Jesús como ejemplo.</a:t>
            </a:r>
          </a:p>
        </p:txBody>
      </p:sp>
    </p:spTree>
    <p:extLst>
      <p:ext uri="{BB962C8B-B14F-4D97-AF65-F5344CB8AC3E}">
        <p14:creationId xmlns:p14="http://schemas.microsoft.com/office/powerpoint/2010/main" val="2975431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CAD4FDA-1F0B-BA81-12A5-C53135F0A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41" y="398206"/>
            <a:ext cx="5427407" cy="6061587"/>
          </a:xfrm>
          <a:prstGeom prst="rect">
            <a:avLst/>
          </a:prstGeom>
        </p:spPr>
      </p:pic>
      <p:sp>
        <p:nvSpPr>
          <p:cNvPr id="4" name="Rectángulo 3">
            <a:extLst>
              <a:ext uri="{FF2B5EF4-FFF2-40B4-BE49-F238E27FC236}">
                <a16:creationId xmlns:a16="http://schemas.microsoft.com/office/drawing/2014/main" id="{235276AE-8DA4-A259-9651-082852DB3B3A}"/>
              </a:ext>
            </a:extLst>
          </p:cNvPr>
          <p:cNvSpPr/>
          <p:nvPr/>
        </p:nvSpPr>
        <p:spPr>
          <a:xfrm>
            <a:off x="5958348" y="383458"/>
            <a:ext cx="5427407" cy="6076335"/>
          </a:xfrm>
          <a:prstGeom prst="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En las Cartas, se retoma el tema de amor con una gran novedad: Dios mismo es amor.</a:t>
            </a:r>
          </a:p>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 Jesús expresa su amor muriendo por nosotros: </a:t>
            </a:r>
          </a:p>
          <a:p>
            <a:pPr algn="just"/>
            <a:endParaRPr lang="es-MX" dirty="0">
              <a:latin typeface="Bookman Old Style" panose="02050604050505020204" pitchFamily="18" charset="0"/>
              <a:ea typeface="Calibri" panose="020F0502020204030204" pitchFamily="34" charset="0"/>
              <a:cs typeface="Times New Roman" panose="02020603050405020304" pitchFamily="18" charset="0"/>
            </a:endParaRPr>
          </a:p>
          <a:p>
            <a:pPr algn="just"/>
            <a:endParaRPr lang="es-MX" sz="1800" dirty="0">
              <a:effectLst/>
              <a:latin typeface="Bookman Old Style" panose="02050604050505020204" pitchFamily="18" charset="0"/>
              <a:ea typeface="Calibri" panose="020F0502020204030204" pitchFamily="34" charset="0"/>
              <a:cs typeface="Times New Roman" panose="02020603050405020304" pitchFamily="18" charset="0"/>
            </a:endParaRPr>
          </a:p>
          <a:p>
            <a:pPr algn="just"/>
            <a:endParaRPr lang="es-MX" dirty="0">
              <a:latin typeface="Bookman Old Style" panose="02050604050505020204" pitchFamily="18" charset="0"/>
              <a:ea typeface="Calibri" panose="020F0502020204030204" pitchFamily="34" charset="0"/>
              <a:cs typeface="Times New Roman" panose="02020603050405020304" pitchFamily="18" charset="0"/>
            </a:endParaRPr>
          </a:p>
          <a:p>
            <a:pPr algn="just"/>
            <a:endParaRPr lang="es-MX" sz="1800" dirty="0">
              <a:effectLst/>
              <a:latin typeface="Bookman Old Style" panose="02050604050505020204" pitchFamily="18" charset="0"/>
              <a:ea typeface="Calibri" panose="020F0502020204030204" pitchFamily="34" charset="0"/>
              <a:cs typeface="Times New Roman" panose="02020603050405020304" pitchFamily="18" charset="0"/>
            </a:endParaRPr>
          </a:p>
          <a:p>
            <a:pPr algn="just"/>
            <a:endParaRPr lang="es-MX" dirty="0">
              <a:latin typeface="Bookman Old Style" panose="02050604050505020204" pitchFamily="18" charset="0"/>
              <a:ea typeface="Calibri" panose="020F0502020204030204" pitchFamily="34" charset="0"/>
              <a:cs typeface="Times New Roman" panose="02020603050405020304" pitchFamily="18" charset="0"/>
            </a:endParaRPr>
          </a:p>
          <a:p>
            <a:pPr algn="just"/>
            <a:endParaRPr lang="es-MX" sz="1800" dirty="0">
              <a:effectLst/>
              <a:latin typeface="Bookman Old Style" panose="02050604050505020204" pitchFamily="18" charset="0"/>
              <a:ea typeface="Calibri" panose="020F0502020204030204" pitchFamily="34" charset="0"/>
              <a:cs typeface="Times New Roman" panose="02020603050405020304" pitchFamily="18" charset="0"/>
            </a:endParaRPr>
          </a:p>
          <a:p>
            <a:pPr algn="just"/>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 </a:t>
            </a:r>
          </a:p>
        </p:txBody>
      </p:sp>
      <p:sp>
        <p:nvSpPr>
          <p:cNvPr id="2" name="Rectángulo 1">
            <a:extLst>
              <a:ext uri="{FF2B5EF4-FFF2-40B4-BE49-F238E27FC236}">
                <a16:creationId xmlns:a16="http://schemas.microsoft.com/office/drawing/2014/main" id="{A10D012F-FB9D-A5B0-4714-CE1B13C285BB}"/>
              </a:ext>
            </a:extLst>
          </p:cNvPr>
          <p:cNvSpPr/>
          <p:nvPr/>
        </p:nvSpPr>
        <p:spPr>
          <a:xfrm>
            <a:off x="6096000" y="3775586"/>
            <a:ext cx="2679291" cy="2330245"/>
          </a:xfrm>
          <a:prstGeom prst="rect">
            <a:avLst/>
          </a:prstGeom>
          <a:solidFill>
            <a:schemeClr val="accent4">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MX" dirty="0"/>
              <a:t>1 </a:t>
            </a:r>
            <a:r>
              <a:rPr lang="es-MX" dirty="0" err="1"/>
              <a:t>Jn</a:t>
            </a:r>
            <a:r>
              <a:rPr lang="es-MX" dirty="0"/>
              <a:t> 3,16</a:t>
            </a:r>
          </a:p>
          <a:p>
            <a:endParaRPr lang="es-MX" dirty="0"/>
          </a:p>
          <a:p>
            <a:r>
              <a:rPr lang="es-MX" dirty="0"/>
              <a:t>En esto hemos conocido lo que es el amor: en que él dio su vida por nosotros…</a:t>
            </a:r>
          </a:p>
        </p:txBody>
      </p:sp>
      <p:sp>
        <p:nvSpPr>
          <p:cNvPr id="5" name="Rectángulo 4">
            <a:extLst>
              <a:ext uri="{FF2B5EF4-FFF2-40B4-BE49-F238E27FC236}">
                <a16:creationId xmlns:a16="http://schemas.microsoft.com/office/drawing/2014/main" id="{E92C721F-2988-964B-978F-89B0F5F56E72}"/>
              </a:ext>
            </a:extLst>
          </p:cNvPr>
          <p:cNvSpPr/>
          <p:nvPr/>
        </p:nvSpPr>
        <p:spPr>
          <a:xfrm>
            <a:off x="8819535" y="3775586"/>
            <a:ext cx="2551471" cy="2330245"/>
          </a:xfrm>
          <a:prstGeom prst="rect">
            <a:avLst/>
          </a:prstGeom>
          <a:solidFill>
            <a:schemeClr val="accent4">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MX" dirty="0" err="1"/>
              <a:t>Jn</a:t>
            </a:r>
            <a:r>
              <a:rPr lang="es-MX" dirty="0"/>
              <a:t> 15,13</a:t>
            </a:r>
          </a:p>
          <a:p>
            <a:pPr algn="ctr"/>
            <a:endParaRPr lang="es-MX" dirty="0"/>
          </a:p>
          <a:p>
            <a:pPr algn="ctr"/>
            <a:r>
              <a:rPr lang="es-MX" dirty="0"/>
              <a:t>Nadie tiene mayor amor que el que da la vida por sus amigos.</a:t>
            </a:r>
          </a:p>
        </p:txBody>
      </p:sp>
    </p:spTree>
    <p:extLst>
      <p:ext uri="{BB962C8B-B14F-4D97-AF65-F5344CB8AC3E}">
        <p14:creationId xmlns:p14="http://schemas.microsoft.com/office/powerpoint/2010/main" val="3075110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BF0748-294B-3F4B-92A7-773C1EFEF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256206"/>
          </a:xfrm>
          <a:prstGeom prst="rect">
            <a:avLst/>
          </a:prstGeom>
        </p:spPr>
      </p:pic>
      <p:sp>
        <p:nvSpPr>
          <p:cNvPr id="4" name="Rectángulo 3">
            <a:extLst>
              <a:ext uri="{FF2B5EF4-FFF2-40B4-BE49-F238E27FC236}">
                <a16:creationId xmlns:a16="http://schemas.microsoft.com/office/drawing/2014/main" id="{6384913C-EE93-659F-486B-52083F7F6FAB}"/>
              </a:ext>
            </a:extLst>
          </p:cNvPr>
          <p:cNvSpPr/>
          <p:nvPr/>
        </p:nvSpPr>
        <p:spPr>
          <a:xfrm>
            <a:off x="1025237" y="1487575"/>
            <a:ext cx="10377054" cy="4281055"/>
          </a:xfrm>
          <a:prstGeom prst="rect">
            <a:avLst/>
          </a:prstGeom>
          <a:solidFill>
            <a:schemeClr val="accent4">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Dios y el Amor son lo mismo. Por segunda vez en la Biblia se nos dice (de modo taxativo) lo que es propio de Dios:</a:t>
            </a:r>
          </a:p>
          <a:p>
            <a:pPr algn="just"/>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449580" algn="just"/>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“Y nosotros hemos conocido el amor que dios nos tiene y hemos creído en él. Dios es amor y quien permanece en el amor permanece en Dios y Dios en él” (1 </a:t>
            </a:r>
            <a:r>
              <a:rPr lang="es-MX" sz="1800" dirty="0" err="1">
                <a:effectLst/>
                <a:latin typeface="Bookman Old Style" panose="02050604050505020204" pitchFamily="18" charset="0"/>
                <a:ea typeface="Calibri" panose="020F0502020204030204" pitchFamily="34" charset="0"/>
                <a:cs typeface="Times New Roman" panose="02020603050405020304" pitchFamily="18" charset="0"/>
              </a:rPr>
              <a:t>Jn</a:t>
            </a:r>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 4, 16)</a:t>
            </a:r>
          </a:p>
          <a:p>
            <a:pPr algn="just"/>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285750" indent="-285750" algn="just">
              <a:buFont typeface="Wingdings" panose="05000000000000000000" pitchFamily="2" charset="2"/>
              <a:buChar char="ü"/>
            </a:pPr>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Aplicaciones prácticas (morales) de esta gran verdad.</a:t>
            </a:r>
          </a:p>
          <a:p>
            <a:pPr algn="just"/>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285750" indent="-285750" algn="just">
              <a:buFont typeface="Wingdings" panose="05000000000000000000" pitchFamily="2" charset="2"/>
              <a:buChar char="ü"/>
            </a:pPr>
            <a:r>
              <a:rPr lang="es-MX" sz="1800" dirty="0">
                <a:effectLst/>
                <a:latin typeface="Bookman Old Style" panose="02050604050505020204" pitchFamily="18" charset="0"/>
                <a:ea typeface="Calibri" panose="020F0502020204030204" pitchFamily="34" charset="0"/>
                <a:cs typeface="Times New Roman" panose="02020603050405020304" pitchFamily="18" charset="0"/>
              </a:rPr>
              <a:t>Aplicaciones dogmáticas.</a:t>
            </a:r>
          </a:p>
        </p:txBody>
      </p:sp>
    </p:spTree>
    <p:extLst>
      <p:ext uri="{BB962C8B-B14F-4D97-AF65-F5344CB8AC3E}">
        <p14:creationId xmlns:p14="http://schemas.microsoft.com/office/powerpoint/2010/main" val="853508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CAD4FDA-1F0B-BA81-12A5-C53135F0A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41" y="398206"/>
            <a:ext cx="5427407" cy="6061587"/>
          </a:xfrm>
          <a:prstGeom prst="rect">
            <a:avLst/>
          </a:prstGeom>
        </p:spPr>
      </p:pic>
      <p:sp>
        <p:nvSpPr>
          <p:cNvPr id="4" name="Rectángulo 3">
            <a:extLst>
              <a:ext uri="{FF2B5EF4-FFF2-40B4-BE49-F238E27FC236}">
                <a16:creationId xmlns:a16="http://schemas.microsoft.com/office/drawing/2014/main" id="{235276AE-8DA4-A259-9651-082852DB3B3A}"/>
              </a:ext>
            </a:extLst>
          </p:cNvPr>
          <p:cNvSpPr/>
          <p:nvPr/>
        </p:nvSpPr>
        <p:spPr>
          <a:xfrm>
            <a:off x="5987844" y="398206"/>
            <a:ext cx="5427407" cy="6076335"/>
          </a:xfrm>
          <a:prstGeom prst="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marL="342900" lvl="0" indent="-342900" algn="just">
              <a:buFont typeface="+mj-lt"/>
              <a:buAutoNum type="alphaLcPeriod"/>
            </a:pPr>
            <a:r>
              <a:rPr lang="es-MX" sz="1800" b="1">
                <a:effectLst/>
                <a:latin typeface="Bookman Old Style" panose="02050604050505020204" pitchFamily="18" charset="0"/>
                <a:ea typeface="Calibri" panose="020F0502020204030204" pitchFamily="34" charset="0"/>
                <a:cs typeface="Times New Roman" panose="02020603050405020304" pitchFamily="18" charset="0"/>
              </a:rPr>
              <a:t>El Anticristo</a:t>
            </a:r>
            <a:endParaRPr lang="es-MX" sz="1800">
              <a:effectLst/>
              <a:latin typeface="Bookman Old Style" panose="02050604050505020204" pitchFamily="18" charset="0"/>
              <a:ea typeface="Calibri" panose="020F0502020204030204" pitchFamily="34" charset="0"/>
              <a:cs typeface="Times New Roman" panose="02020603050405020304" pitchFamily="18" charset="0"/>
            </a:endParaRPr>
          </a:p>
          <a:p>
            <a:pPr algn="just"/>
            <a:r>
              <a:rPr lang="es-MX" sz="180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1800">
                <a:effectLst/>
                <a:latin typeface="Bookman Old Style" panose="02050604050505020204" pitchFamily="18" charset="0"/>
                <a:ea typeface="Calibri" panose="020F0502020204030204" pitchFamily="34" charset="0"/>
                <a:cs typeface="Times New Roman" panose="02020603050405020304" pitchFamily="18" charset="0"/>
              </a:rPr>
              <a:t>Figura propia de las Cartas de Juan. No aparece en el Evangelio.</a:t>
            </a:r>
          </a:p>
          <a:p>
            <a:pPr algn="just"/>
            <a:r>
              <a:rPr lang="es-MX" sz="180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1800">
                <a:effectLst/>
                <a:latin typeface="Bookman Old Style" panose="02050604050505020204" pitchFamily="18" charset="0"/>
                <a:ea typeface="Calibri" panose="020F0502020204030204" pitchFamily="34" charset="0"/>
                <a:cs typeface="Times New Roman" panose="02020603050405020304" pitchFamily="18" charset="0"/>
              </a:rPr>
              <a:t>¿Quién es? O tal vez ¿Qué es?</a:t>
            </a:r>
          </a:p>
          <a:p>
            <a:pPr algn="just"/>
            <a:r>
              <a:rPr lang="es-MX" sz="1800">
                <a:effectLst/>
                <a:latin typeface="Bookman Old Style" panose="02050604050505020204" pitchFamily="18" charset="0"/>
                <a:ea typeface="Calibri" panose="020F0502020204030204" pitchFamily="34" charset="0"/>
                <a:cs typeface="Times New Roman" panose="02020603050405020304" pitchFamily="18" charset="0"/>
              </a:rPr>
              <a:t> </a:t>
            </a:r>
          </a:p>
          <a:p>
            <a:pPr marL="449580" algn="just"/>
            <a:r>
              <a:rPr lang="es-MX" sz="1800">
                <a:effectLst/>
                <a:latin typeface="Bookman Old Style" panose="02050604050505020204" pitchFamily="18" charset="0"/>
                <a:ea typeface="Calibri" panose="020F0502020204030204" pitchFamily="34" charset="0"/>
                <a:cs typeface="Times New Roman" panose="02020603050405020304" pitchFamily="18" charset="0"/>
              </a:rPr>
              <a:t>“Hijos míos, es la última hora. Habéis oído que iba a venir un Anticristo; pues bien, muchos anticristos han aparecido, por lo cual nos damos cuenta que es ya la última hora. Salieron de entre nosotros, pero no eran de los nuestros…” (1 Jn 4, 18-19)</a:t>
            </a:r>
          </a:p>
        </p:txBody>
      </p:sp>
    </p:spTree>
    <p:extLst>
      <p:ext uri="{BB962C8B-B14F-4D97-AF65-F5344CB8AC3E}">
        <p14:creationId xmlns:p14="http://schemas.microsoft.com/office/powerpoint/2010/main" val="1433104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2C0C48B-3D3C-AAA2-3659-E923F82531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1719" y="58994"/>
            <a:ext cx="7310281" cy="3082413"/>
          </a:xfrm>
          <a:prstGeom prst="rect">
            <a:avLst/>
          </a:prstGeom>
        </p:spPr>
      </p:pic>
      <p:pic>
        <p:nvPicPr>
          <p:cNvPr id="5" name="Imagen 4">
            <a:extLst>
              <a:ext uri="{FF2B5EF4-FFF2-40B4-BE49-F238E27FC236}">
                <a16:creationId xmlns:a16="http://schemas.microsoft.com/office/drawing/2014/main" id="{E872B92F-4C5C-659B-B3B4-56FA5494B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5029201" cy="2507228"/>
          </a:xfrm>
          <a:prstGeom prst="rect">
            <a:avLst/>
          </a:prstGeom>
        </p:spPr>
      </p:pic>
      <p:sp>
        <p:nvSpPr>
          <p:cNvPr id="6" name="Rectángulo 5">
            <a:extLst>
              <a:ext uri="{FF2B5EF4-FFF2-40B4-BE49-F238E27FC236}">
                <a16:creationId xmlns:a16="http://schemas.microsoft.com/office/drawing/2014/main" id="{5E5EFE79-C9C6-1F64-60BA-23479826AD14}"/>
              </a:ext>
            </a:extLst>
          </p:cNvPr>
          <p:cNvSpPr/>
          <p:nvPr/>
        </p:nvSpPr>
        <p:spPr>
          <a:xfrm>
            <a:off x="-1" y="2507227"/>
            <a:ext cx="12192001" cy="435077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9580"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“Podréis conocer en esto el Espíritu de Dios: todo espíritu que confiesa a Jesucristo venido en carne, es de Dios; y todo espíritu que no confiesa a Jesús, no es de Dios; es del Anticristo. El cual habéis oído que iba a venir; pues bien, ya está en el mundo” (1 </a:t>
            </a:r>
            <a:r>
              <a:rPr lang="es-MX" sz="2000" dirty="0" err="1">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Jn</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4, 2-3)</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Otras citas: 2 </a:t>
            </a:r>
            <a:r>
              <a:rPr lang="es-MX" sz="2000" dirty="0" err="1">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Jn</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7.</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p>
          <a:p>
            <a:pPr marL="342900" indent="-342900" algn="just">
              <a:buFont typeface="Arial" panose="020B0604020202020204" pitchFamily="34" charset="0"/>
              <a:buChar char="•"/>
            </a:pP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Es el que se opone a Cristo, imitándolo. Aparta a los hombres de Jesús, predicando una doctrina que se le parece, pero que en el fondo es completamente distinta.</a:t>
            </a:r>
          </a:p>
          <a:p>
            <a:pPr algn="just"/>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p>
          <a:p>
            <a:pPr marL="342900" indent="-342900">
              <a:buFont typeface="Arial" panose="020B0604020202020204" pitchFamily="34" charset="0"/>
              <a:buChar char="•"/>
            </a:pP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Lectura del </a:t>
            </a:r>
            <a:r>
              <a:rPr lang="es-MX" sz="2000" i="1"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Catecismo de la Iglesia Católica</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s-MX" sz="2000" dirty="0" err="1">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nn</a:t>
            </a:r>
            <a:r>
              <a:rPr lang="es-MX" sz="2000" dirty="0">
                <a:solidFill>
                  <a:schemeClr val="tx1"/>
                </a:solidFill>
                <a:effectLst/>
                <a:latin typeface="Bookman Old Style" panose="02050604050505020204" pitchFamily="18" charset="0"/>
                <a:ea typeface="Calibri" panose="020F0502020204030204" pitchFamily="34" charset="0"/>
                <a:cs typeface="Times New Roman" panose="02020603050405020304" pitchFamily="18" charset="0"/>
              </a:rPr>
              <a:t>. 675-676.</a:t>
            </a:r>
          </a:p>
        </p:txBody>
      </p:sp>
    </p:spTree>
    <p:extLst>
      <p:ext uri="{BB962C8B-B14F-4D97-AF65-F5344CB8AC3E}">
        <p14:creationId xmlns:p14="http://schemas.microsoft.com/office/powerpoint/2010/main" val="1205752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25C2420-A2EB-EE76-FB91-1E4DCAF8E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1504335"/>
          </a:xfrm>
          <a:prstGeom prst="rect">
            <a:avLst/>
          </a:prstGeom>
        </p:spPr>
      </p:pic>
      <p:sp>
        <p:nvSpPr>
          <p:cNvPr id="4" name="Rectángulo 3">
            <a:extLst>
              <a:ext uri="{FF2B5EF4-FFF2-40B4-BE49-F238E27FC236}">
                <a16:creationId xmlns:a16="http://schemas.microsoft.com/office/drawing/2014/main" id="{5B6C179C-5A75-DFE0-48CB-8AF0D13DCBEF}"/>
              </a:ext>
            </a:extLst>
          </p:cNvPr>
          <p:cNvSpPr/>
          <p:nvPr/>
        </p:nvSpPr>
        <p:spPr>
          <a:xfrm>
            <a:off x="639096" y="2212260"/>
            <a:ext cx="10913807" cy="2983196"/>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endParaRPr lang="es-MX"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Por eso, la actitud del cristiano: fidelidad a Jesús, y a la Verdad que Él es y que nos ha enseñado.</a:t>
            </a:r>
          </a:p>
          <a:p>
            <a:pPr algn="just"/>
            <a:endParaRPr lang="es-MX"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r>
              <a:rPr lang="es-MX" sz="2000" dirty="0">
                <a:effectLst/>
                <a:latin typeface="Bookman Old Style" panose="02050604050505020204" pitchFamily="18" charset="0"/>
                <a:ea typeface="Calibri" panose="020F0502020204030204" pitchFamily="34" charset="0"/>
                <a:cs typeface="Times New Roman" panose="02020603050405020304" pitchFamily="18" charset="0"/>
              </a:rPr>
              <a:t>El fundamento de la fidelidad es el amor.</a:t>
            </a:r>
          </a:p>
        </p:txBody>
      </p:sp>
    </p:spTree>
    <p:extLst>
      <p:ext uri="{BB962C8B-B14F-4D97-AF65-F5344CB8AC3E}">
        <p14:creationId xmlns:p14="http://schemas.microsoft.com/office/powerpoint/2010/main" val="352700546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970</Words>
  <Application>Microsoft Office PowerPoint</Application>
  <PresentationFormat>Panorámica</PresentationFormat>
  <Paragraphs>85</Paragraphs>
  <Slides>12</Slides>
  <Notes>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Bookman Old Style</vt:lpstr>
      <vt:lpstr>Calibri</vt:lpstr>
      <vt:lpstr>Calibri Light</vt:lpstr>
      <vt:lpstr>Symbol</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Lyde2</dc:creator>
  <cp:lastModifiedBy>Lyde2</cp:lastModifiedBy>
  <cp:revision>1</cp:revision>
  <dcterms:created xsi:type="dcterms:W3CDTF">2022-05-10T01:17:42Z</dcterms:created>
  <dcterms:modified xsi:type="dcterms:W3CDTF">2022-05-10T02:22:58Z</dcterms:modified>
</cp:coreProperties>
</file>